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9" r:id="rId17"/>
    <p:sldId id="272" r:id="rId18"/>
    <p:sldId id="276" r:id="rId19"/>
    <p:sldId id="275" r:id="rId20"/>
    <p:sldId id="281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7101A-5088-460A-8BE5-52E9DD104E0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0F95D-FA2C-4427-AAC9-A59EDBD31D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45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87D5641-2C82-43FA-8EAD-E2D7127CDBEB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6F67404-44CD-4AD7-BB3A-F153ECA1D223}" type="slidenum">
              <a:rPr lang="ru-RU" smtClean="0"/>
              <a:pPr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310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DB835FD-2DD6-4ECD-A4AF-450DA9D52CDC}" type="slidenum">
              <a:rPr lang="ru-RU" smtClean="0"/>
              <a:pPr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38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4210FF0-74A3-408A-9B4A-1DDBD1B6659C}" type="slidenum">
              <a:rPr lang="ru-RU" smtClean="0"/>
              <a:pPr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D82D-6597-4928-B565-510D565724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14958D-CB6F-4034-A98E-E4B5028F30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173C8-16E0-4D1E-9D54-92F33BA166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37BAD-A046-4BB3-8E90-2B21271111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BB74C176-8DAC-42D9-B23E-42D4A23513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008DB-E202-43A7-808A-6923D2BF29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82F26-68DE-4192-AEEE-68838BAF92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45CC1C-E75A-4935-9EF8-1E3247090E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A8398-2F56-4F4B-A0B9-AF8B709739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00B26-ED5C-404A-AB26-9C52AB4113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C807D-0BA7-4687-94A8-1FAD9DAAE7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671938A-D900-483A-867B-3DF6384623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>Правила поведения при захвате в заложники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38800" y="6096000"/>
            <a:ext cx="32766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	При наличии проблем со здоровьем, убедитесь, что Вы взяли с собой необходимые лекарства, сообщите охранникам о проблемах со здоровьем, при необходимости просите об оказании медицинской помощи или предоставлении лекарств.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8600"/>
            <a:ext cx="8229600" cy="175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	Будьте готовы объяснить наличие у Вас каких-либо документов, номеров телефонов.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57200" y="4724400"/>
            <a:ext cx="8229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>
                <a:latin typeface="Arial" charset="0"/>
              </a:rPr>
              <a:t>Спросите у охранников, можно ли читать, писать, пользоваться средствами личной гигиены.</a:t>
            </a:r>
          </a:p>
        </p:txBody>
      </p:sp>
      <p:pic>
        <p:nvPicPr>
          <p:cNvPr id="12292" name="Picture 8" descr="http://grani.ru/images/25120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81200"/>
            <a:ext cx="34766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381000"/>
            <a:ext cx="4419600" cy="5791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	Если Вам дали возможность поговорить с родственниками по телефону, держите себя в руках, не плачьте, не кричите, говорите коротко и по существу.</a:t>
            </a:r>
          </a:p>
        </p:txBody>
      </p:sp>
      <p:pic>
        <p:nvPicPr>
          <p:cNvPr id="13315" name="Picture 5" descr="http://i.vigoda.ru/img/offer/pictures/006/616/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371475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http://novostivl.ru/files/files/47/25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76600"/>
            <a:ext cx="40544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114800"/>
            <a:ext cx="8305800" cy="1858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Попробуйте установить контакт с охранниками. Объясните им, что Вы </a:t>
            </a:r>
            <a:r>
              <a:rPr lang="ru-RU" sz="2800" b="1" dirty="0" smtClean="0"/>
              <a:t>тоже человек</a:t>
            </a:r>
            <a:r>
              <a:rPr lang="ru-RU" sz="2800" dirty="0" smtClean="0"/>
              <a:t>, что у папы больное сердце, что нужно позвонить, чтобы вывели собаку, привести </a:t>
            </a:r>
            <a:r>
              <a:rPr lang="ru-RU" sz="2800" b="1" dirty="0" smtClean="0"/>
              <a:t>любые бытовые примеры</a:t>
            </a:r>
            <a:r>
              <a:rPr lang="ru-RU" sz="2800" dirty="0" smtClean="0"/>
              <a:t>. Покажите им фотографии членов Вашей семьи. </a:t>
            </a:r>
            <a:r>
              <a:rPr lang="ru-RU" sz="2800" b="1" dirty="0" smtClean="0"/>
              <a:t>Не старайтесь обмануть их.</a:t>
            </a:r>
          </a:p>
        </p:txBody>
      </p:sp>
      <p:pic>
        <p:nvPicPr>
          <p:cNvPr id="14339" name="Picture 5" descr="http://www.motivators.ru/sites/default/files/imagecache/main-motivator/motivator-5554.jpg"/>
          <p:cNvPicPr>
            <a:picLocks noChangeAspect="1" noChangeArrowheads="1"/>
          </p:cNvPicPr>
          <p:nvPr/>
        </p:nvPicPr>
        <p:blipFill>
          <a:blip r:embed="rId2" cstate="print"/>
          <a:srcRect l="3540" t="4706" r="3246" b="21568"/>
          <a:stretch>
            <a:fillRect/>
          </a:stretch>
        </p:blipFill>
        <p:spPr bwMode="auto">
          <a:xfrm>
            <a:off x="1447800" y="381000"/>
            <a:ext cx="6019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8600"/>
            <a:ext cx="4724400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		Если вы оказались запертыми в каком-либо помещении, то постарайтесь </a:t>
            </a:r>
            <a:r>
              <a:rPr lang="ru-RU" b="1" smtClean="0"/>
              <a:t>привлечь</a:t>
            </a:r>
            <a:r>
              <a:rPr lang="ru-RU" smtClean="0"/>
              <a:t> чье-либо </a:t>
            </a:r>
            <a:r>
              <a:rPr lang="ru-RU" b="1" smtClean="0"/>
              <a:t>внимание</a:t>
            </a:r>
            <a:r>
              <a:rPr lang="ru-RU" smtClean="0"/>
              <a:t>. Для этого разбейте оконное стекло и позовите на помощь, при наличии спичек подожгите бумагу и поднесите ближе к пожарному датчику.</a:t>
            </a:r>
          </a:p>
        </p:txBody>
      </p:sp>
      <p:pic>
        <p:nvPicPr>
          <p:cNvPr id="15363" name="Picture 5" descr="http://vestnik.in.ua/uploads/posts/2011-12/1325259169_color1322173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19200"/>
            <a:ext cx="3719513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962400"/>
            <a:ext cx="8305800" cy="213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	Никогда не теряйте надежду на благополучный исход!! Помните, чем больше времени пройдет, тем больше у Вас </a:t>
            </a:r>
            <a:r>
              <a:rPr lang="ru-RU" b="1" smtClean="0"/>
              <a:t>шансов на спасение</a:t>
            </a:r>
            <a:r>
              <a:rPr lang="ru-RU" smtClean="0"/>
              <a:t>.</a:t>
            </a:r>
          </a:p>
        </p:txBody>
      </p:sp>
      <p:pic>
        <p:nvPicPr>
          <p:cNvPr id="16387" name="Picture 5" descr="http://yadrin.com/uploads/posts/1251395327_nab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7200"/>
            <a:ext cx="64579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smtClean="0">
                <a:solidFill>
                  <a:srgbClr val="66FF33"/>
                </a:solidFill>
              </a:rPr>
              <a:t>Организационные основы противодействия террорирзму</a:t>
            </a:r>
            <a:endParaRPr lang="ru-RU" sz="4000" b="1" i="1" smtClean="0">
              <a:solidFill>
                <a:srgbClr val="66FF33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14313" y="2143125"/>
            <a:ext cx="8715375" cy="928688"/>
          </a:xfrm>
          <a:prstGeom prst="rect">
            <a:avLst/>
          </a:prstGeom>
          <a:solidFill>
            <a:srgbClr val="C00000"/>
          </a:solidFill>
          <a:ln w="3816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38160" dir="5400000" algn="ctr" rotWithShape="0">
              <a:srgbClr val="000000">
                <a:alpha val="40033"/>
              </a:srgbClr>
            </a:outerShdw>
          </a:effectLst>
        </p:spPr>
        <p:txBody>
          <a:bodyPr lIns="90000" tIns="72000" rIns="90000" bIns="36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dirty="0">
                <a:solidFill>
                  <a:srgbClr val="00FF00"/>
                </a:solidFill>
                <a:latin typeface="Arial" pitchFamily="34" charset="0"/>
                <a:cs typeface="+mn-cs"/>
              </a:rPr>
              <a:t>Федеральный закон от 6 марта 2006 г. № 35-ФЗ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FFFF00"/>
                </a:solidFill>
                <a:latin typeface="Arial" pitchFamily="34" charset="0"/>
                <a:cs typeface="+mn-cs"/>
              </a:rPr>
              <a:t>«</a:t>
            </a:r>
            <a:r>
              <a:rPr lang="ru-RU" sz="2800" b="1" dirty="0">
                <a:solidFill>
                  <a:srgbClr val="FFFF00"/>
                </a:solidFill>
                <a:cs typeface="+mn-cs"/>
              </a:rPr>
              <a:t>О противодействии терроризму</a:t>
            </a:r>
            <a:r>
              <a:rPr lang="ru-RU" sz="2800" b="1" dirty="0">
                <a:solidFill>
                  <a:srgbClr val="FFFF00"/>
                </a:solidFill>
                <a:latin typeface="Arial" pitchFamily="34" charset="0"/>
                <a:cs typeface="+mn-cs"/>
              </a:rPr>
              <a:t>»</a:t>
            </a:r>
          </a:p>
        </p:txBody>
      </p:sp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214313" y="4286250"/>
            <a:ext cx="8715375" cy="230822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>
              <a:spcBef>
                <a:spcPts val="1200"/>
              </a:spcBef>
            </a:pPr>
            <a:r>
              <a:rPr lang="ru-RU" sz="2400" b="1">
                <a:solidFill>
                  <a:srgbClr val="FFFF00"/>
                </a:solidFill>
              </a:rPr>
              <a:t> </a:t>
            </a:r>
            <a:r>
              <a:rPr lang="ru-RU" sz="2400" b="1">
                <a:solidFill>
                  <a:srgbClr val="66FF33"/>
                </a:solidFill>
              </a:rPr>
              <a:t>это идеология насилия </a:t>
            </a:r>
            <a:r>
              <a:rPr lang="ru-RU" sz="2400" b="1">
                <a:solidFill>
                  <a:srgbClr val="66FFFF"/>
                </a:solidFill>
              </a:rPr>
              <a:t>и практика воздействия на принятие решения</a:t>
            </a:r>
            <a:r>
              <a:rPr lang="ru-RU" sz="2400" b="1">
                <a:solidFill>
                  <a:srgbClr val="FFFF00"/>
                </a:solidFill>
              </a:rPr>
              <a:t> органами государственной власти, органами местного самоуправления или международными организациями, </a:t>
            </a:r>
            <a:r>
              <a:rPr lang="ru-RU" sz="2400" b="1">
                <a:solidFill>
                  <a:srgbClr val="FF99FF"/>
                </a:solidFill>
              </a:rPr>
              <a:t>связанные с устрашением населения и (или) иными формами противоправных насильственных действий</a:t>
            </a:r>
          </a:p>
        </p:txBody>
      </p:sp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1428750" y="3357563"/>
            <a:ext cx="6215063" cy="769937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FF00"/>
                </a:solidFill>
              </a:rPr>
              <a:t>ТЕРРОРИЗМ</a:t>
            </a:r>
            <a:endParaRPr lang="ru-RU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Беслан</a:t>
            </a:r>
            <a:endParaRPr lang="ru-RU" dirty="0"/>
          </a:p>
        </p:txBody>
      </p:sp>
      <p:pic>
        <p:nvPicPr>
          <p:cNvPr id="4" name="Picture 6" descr="DSC_1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914400" y="1371600"/>
            <a:ext cx="3048000" cy="198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0_МОИ ДОКУМЕНТЫ\01_Чехоев_2008.09.16\33_ФОТО и СЛАЙДЫ\Рабочие фото\Иванов\Velengurin_Vladimir\DSC_0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094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ru-RU" sz="3600" b="1" u="sng" dirty="0">
                <a:solidFill>
                  <a:srgbClr val="66FF33"/>
                </a:solidFill>
                <a:cs typeface="+mn-cs"/>
              </a:rPr>
              <a:t>Комиссия Совета Федерации по расследованию теракта в Беслане</a:t>
            </a:r>
          </a:p>
          <a:p>
            <a:pPr indent="457200" algn="just">
              <a:spcBef>
                <a:spcPts val="1800"/>
              </a:spcBef>
              <a:defRPr/>
            </a:pPr>
            <a:r>
              <a:rPr lang="ru-RU" sz="3200" b="1" dirty="0">
                <a:solidFill>
                  <a:srgbClr val="FFC000"/>
                </a:solidFill>
                <a:cs typeface="+mn-cs"/>
              </a:rPr>
              <a:t>Организаторами захвата заложников, который произошел первого сентября 2004 года, являются </a:t>
            </a:r>
            <a:r>
              <a:rPr lang="ru-RU" sz="3200" b="1" dirty="0">
                <a:solidFill>
                  <a:srgbClr val="FF99FF"/>
                </a:solidFill>
                <a:cs typeface="+mn-cs"/>
              </a:rPr>
              <a:t>Аслан Масхадов, Шамиль Басаев </a:t>
            </a:r>
            <a:r>
              <a:rPr lang="ru-RU" sz="3200" b="1" dirty="0">
                <a:solidFill>
                  <a:srgbClr val="FFC000"/>
                </a:solidFill>
                <a:cs typeface="+mn-cs"/>
              </a:rPr>
              <a:t>и арабский наемник </a:t>
            </a:r>
            <a:r>
              <a:rPr lang="ru-RU" sz="3200" b="1" dirty="0">
                <a:solidFill>
                  <a:srgbClr val="FF99FF"/>
                </a:solidFill>
                <a:cs typeface="+mn-cs"/>
              </a:rPr>
              <a:t>Абу </a:t>
            </a:r>
            <a:r>
              <a:rPr lang="ru-RU" sz="3200" b="1" dirty="0" err="1">
                <a:solidFill>
                  <a:srgbClr val="FF99FF"/>
                </a:solidFill>
                <a:cs typeface="+mn-cs"/>
              </a:rPr>
              <a:t>Дзейт</a:t>
            </a:r>
            <a:r>
              <a:rPr lang="ru-RU" sz="3200" b="1" dirty="0">
                <a:solidFill>
                  <a:srgbClr val="FF99FF"/>
                </a:solidFill>
                <a:cs typeface="+mn-cs"/>
              </a:rPr>
              <a:t>, </a:t>
            </a:r>
            <a:r>
              <a:rPr lang="ru-RU" sz="3200" b="1" dirty="0">
                <a:solidFill>
                  <a:srgbClr val="FFC000"/>
                </a:solidFill>
                <a:cs typeface="+mn-cs"/>
              </a:rPr>
              <a:t>которые </a:t>
            </a:r>
            <a:r>
              <a:rPr lang="ru-RU" sz="3200" b="1" dirty="0">
                <a:solidFill>
                  <a:srgbClr val="FF99FF"/>
                </a:solidFill>
                <a:cs typeface="+mn-cs"/>
              </a:rPr>
              <a:t>впоследствии были ликвидированы </a:t>
            </a:r>
            <a:r>
              <a:rPr lang="ru-RU" sz="3200" b="1" dirty="0">
                <a:solidFill>
                  <a:srgbClr val="FFC000"/>
                </a:solidFill>
                <a:cs typeface="+mn-cs"/>
              </a:rPr>
              <a:t>в ходе спецопераций. </a:t>
            </a:r>
          </a:p>
          <a:p>
            <a:pPr indent="457200" algn="just">
              <a:spcBef>
                <a:spcPts val="1800"/>
              </a:spcBef>
              <a:defRPr/>
            </a:pPr>
            <a:r>
              <a:rPr lang="ru-RU" sz="3200" b="1" dirty="0">
                <a:solidFill>
                  <a:srgbClr val="FFC000"/>
                </a:solidFill>
                <a:cs typeface="+mn-cs"/>
              </a:rPr>
              <a:t>«Непосредственным исполнением теракта руководил бандит с позывным "полковник" (</a:t>
            </a:r>
            <a:r>
              <a:rPr lang="ru-RU" sz="3200" b="1" dirty="0" err="1">
                <a:solidFill>
                  <a:srgbClr val="FFC000"/>
                </a:solidFill>
                <a:cs typeface="+mn-cs"/>
              </a:rPr>
              <a:t>Хучбаров</a:t>
            </a:r>
            <a:r>
              <a:rPr lang="ru-RU" sz="3200" b="1" dirty="0">
                <a:solidFill>
                  <a:srgbClr val="FFC000"/>
                </a:solidFill>
                <a:cs typeface="+mn-cs"/>
              </a:rPr>
              <a:t>)»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642938"/>
          </a:xfrm>
          <a:solidFill>
            <a:schemeClr val="accent3">
              <a:lumMod val="85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  <a:defRPr/>
            </a:pP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244" name="Rectangle 2"/>
          <p:cNvSpPr txBox="1">
            <a:spLocks noChangeArrowheads="1"/>
          </p:cNvSpPr>
          <p:nvPr/>
        </p:nvSpPr>
        <p:spPr bwMode="auto">
          <a:xfrm>
            <a:off x="142874" y="928688"/>
            <a:ext cx="3895725" cy="4633912"/>
          </a:xfrm>
          <a:prstGeom prst="rect">
            <a:avLst/>
          </a:prstGeom>
          <a:solidFill>
            <a:schemeClr val="accent2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ru-RU" sz="2200" b="1" dirty="0">
                <a:solidFill>
                  <a:srgbClr val="66FFFF"/>
                </a:solidFill>
              </a:rPr>
              <a:t>На 8.11.2005 г. </a:t>
            </a:r>
            <a:r>
              <a:rPr lang="ru-RU" sz="2200" b="1" dirty="0">
                <a:solidFill>
                  <a:srgbClr val="FF99FF"/>
                </a:solidFill>
              </a:rPr>
              <a:t>по факту захвата заложников в СОШ № 1 г.Беслана </a:t>
            </a:r>
            <a:endParaRPr lang="ru-RU" sz="2200" dirty="0">
              <a:solidFill>
                <a:srgbClr val="FF99FF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ru-RU" sz="2200" b="1" dirty="0">
                <a:solidFill>
                  <a:srgbClr val="FFFF00"/>
                </a:solidFill>
              </a:rPr>
              <a:t>Погибли 334 чел., в т.ч. 186 детей.</a:t>
            </a:r>
          </a:p>
          <a:p>
            <a:pPr algn="ctr">
              <a:spcBef>
                <a:spcPts val="1200"/>
              </a:spcBef>
            </a:pPr>
            <a:r>
              <a:rPr lang="ru-RU" sz="2200" b="1" dirty="0">
                <a:solidFill>
                  <a:srgbClr val="FFFF00"/>
                </a:solidFill>
              </a:rPr>
              <a:t>Стали инвалидами 126 чел., из них 70 детей.</a:t>
            </a:r>
          </a:p>
          <a:p>
            <a:pPr algn="ctr">
              <a:spcBef>
                <a:spcPts val="1200"/>
              </a:spcBef>
            </a:pPr>
            <a:r>
              <a:rPr lang="ru-RU" sz="2200" b="1" dirty="0">
                <a:solidFill>
                  <a:srgbClr val="FFFF00"/>
                </a:solidFill>
              </a:rPr>
              <a:t>Более 1000 чел. пострадало.</a:t>
            </a:r>
          </a:p>
        </p:txBody>
      </p:sp>
      <p:sp>
        <p:nvSpPr>
          <p:cNvPr id="10245" name="Rectangle 2"/>
          <p:cNvSpPr txBox="1">
            <a:spLocks noChangeArrowheads="1"/>
          </p:cNvSpPr>
          <p:nvPr/>
        </p:nvSpPr>
        <p:spPr bwMode="auto">
          <a:xfrm>
            <a:off x="4343400" y="1295400"/>
            <a:ext cx="4343400" cy="2362200"/>
          </a:xfrm>
          <a:prstGeom prst="rect">
            <a:avLst/>
          </a:prstGeom>
          <a:solidFill>
            <a:schemeClr val="accent2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200" b="1" dirty="0">
                <a:solidFill>
                  <a:srgbClr val="FFFF00"/>
                </a:solidFill>
              </a:rPr>
              <a:t>Сотрудников спец. подразделений погибло 12 чел.</a:t>
            </a:r>
          </a:p>
          <a:p>
            <a:pPr algn="ctr">
              <a:spcBef>
                <a:spcPts val="600"/>
              </a:spcBef>
            </a:pPr>
            <a:r>
              <a:rPr lang="ru-RU" sz="2200" b="1" dirty="0">
                <a:solidFill>
                  <a:srgbClr val="FFFF00"/>
                </a:solidFill>
              </a:rPr>
              <a:t>(«Альфа»+«Вымпел»-10, МЧС России – 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Если Вас захватили в качестве </a:t>
            </a:r>
            <a:r>
              <a:rPr lang="ru-RU" dirty="0" err="1" smtClean="0"/>
              <a:t>заложника,помните</a:t>
            </a:r>
            <a:r>
              <a:rPr lang="ru-RU" dirty="0" smtClean="0"/>
              <a:t>,</a:t>
            </a:r>
            <a:endParaRPr lang="ru-RU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3447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	</a:t>
            </a:r>
            <a:r>
              <a:rPr lang="ru-RU" dirty="0" smtClean="0"/>
              <a:t> </a:t>
            </a:r>
            <a:r>
              <a:rPr lang="ru-RU" dirty="0" smtClean="0"/>
              <a:t>что Ваше собственное поведение может повлиять на обращение с Вами.</a:t>
            </a:r>
          </a:p>
        </p:txBody>
      </p:sp>
      <p:pic>
        <p:nvPicPr>
          <p:cNvPr id="4100" name="Picture 5" descr="http://gorod48.ru/upload/iblock/da7/da75e05091ed2a11526c1698311bc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124200"/>
            <a:ext cx="440055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8" descr="http://www.pravdabeslana.ru/dokl7.files/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77625"/>
            <a:ext cx="4419600" cy="609962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P1010442"/>
          <p:cNvPicPr>
            <a:picLocks noChangeAspect="1" noChangeArrowheads="1"/>
          </p:cNvPicPr>
          <p:nvPr/>
        </p:nvPicPr>
        <p:blipFill>
          <a:blip r:embed="rId3" cstate="print">
            <a:lum bright="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3733800" cy="5638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	Моменты захвата и освобождения являются наиболее критическими и опасными. При взрыве или начале стрельбы немедленно падайте на землю, лучше под прикрытие (бордюр, торговую палатку, машину и т.п.). Для большей безопасности накройте голову руками.</a:t>
            </a:r>
          </a:p>
        </p:txBody>
      </p:sp>
      <p:pic>
        <p:nvPicPr>
          <p:cNvPr id="5123" name="Picture 5" descr="http://i.telegraph.co.uk/multimedia/archive/02090/rus_209016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04800"/>
            <a:ext cx="43862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 descr="http://www.ctv.by/sites/default/files/field/image/16/%7Ezalozhniki_s_20665_0x0_m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81400"/>
            <a:ext cx="3357563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429000"/>
            <a:ext cx="8229600" cy="3124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	Неожиданное движение или шум могут повлечь жестокий отпор со стороны террористов. Не пытайтесь бежать, кричать, звонить без разрешения по телефону, угрожать, требовать, передвигаться без нужды.</a:t>
            </a:r>
          </a:p>
        </p:txBody>
      </p:sp>
      <p:pic>
        <p:nvPicPr>
          <p:cNvPr id="6147" name="Picture 6" descr="http://school9sko.narod.ru/pam/1300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1676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8" descr="http://www.school597.ru/pict/Bezop/1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"/>
            <a:ext cx="193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\\Student_02\умц мчс\заложники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304800"/>
            <a:ext cx="8153399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8600"/>
            <a:ext cx="70104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	Сохраняйте спокойствие и самообладание. 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895600" y="5105400"/>
            <a:ext cx="60690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Arial" charset="0"/>
              </a:rPr>
              <a:t>Определите, что происходит и верьте, что вам обязательно помогут.</a:t>
            </a:r>
          </a:p>
        </p:txBody>
      </p:sp>
      <p:pic>
        <p:nvPicPr>
          <p:cNvPr id="7172" name="Picture 10" descr="http://www.uralinform.ru/media/photo/big/0000103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50863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495800"/>
            <a:ext cx="8229600" cy="213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	Будьте готовы к применению террористами повязок на глаза, кляпов, наручников или веревок, иных ограничителей свободы.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343400" y="228600"/>
            <a:ext cx="449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Не сопротивляйтесь! Это может повлечь еще большую жестокость.</a:t>
            </a:r>
          </a:p>
        </p:txBody>
      </p:sp>
      <p:pic>
        <p:nvPicPr>
          <p:cNvPr id="8196" name="Picture 6" descr="http://www.britannica.com/blogs/wp-content/uploads/2011/01/iran-host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4710113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4572000"/>
            <a:ext cx="8305800" cy="1981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	Будьте настороже. Сосредоточьте Ваше внимание на звуках, движениях и т.п. Запоминайте все, что происходит</a:t>
            </a:r>
          </a:p>
        </p:txBody>
      </p:sp>
      <p:pic>
        <p:nvPicPr>
          <p:cNvPr id="9219" name="Picture 6" descr="http://cs5978.userapi.com/u136393232/-6/x_48280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57200"/>
            <a:ext cx="53340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8600"/>
            <a:ext cx="8305800" cy="2971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Будьте готовы к «спартанским» условиям жизни: </a:t>
            </a:r>
          </a:p>
          <a:p>
            <a:pPr eaLnBrk="1" hangingPunct="1">
              <a:defRPr/>
            </a:pPr>
            <a:r>
              <a:rPr lang="ru-RU" dirty="0" smtClean="0"/>
              <a:t>неадекватной пище и условиям проживания; </a:t>
            </a:r>
          </a:p>
          <a:p>
            <a:pPr eaLnBrk="1" hangingPunct="1">
              <a:defRPr/>
            </a:pPr>
            <a:r>
              <a:rPr lang="ru-RU" dirty="0" smtClean="0"/>
              <a:t>неадекватным туалетным удобствам. 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0243" name="Picture 5" descr="http://y.delfi.ee/norm/80041/4222013_NvFiz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76600"/>
            <a:ext cx="539115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122</TotalTime>
  <Words>275</Words>
  <Application>Microsoft Office PowerPoint</Application>
  <PresentationFormat>Экран (4:3)</PresentationFormat>
  <Paragraphs>39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Правила поведения при захвате в заложники</vt:lpstr>
      <vt:lpstr>Если Вас захватили в качестве заложника,помните,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Организационные основы противодействия террорирзму</vt:lpstr>
      <vt:lpstr>Беслан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student</cp:lastModifiedBy>
  <cp:revision>13</cp:revision>
  <cp:lastPrinted>1601-01-01T00:00:00Z</cp:lastPrinted>
  <dcterms:created xsi:type="dcterms:W3CDTF">1601-01-01T00:00:00Z</dcterms:created>
  <dcterms:modified xsi:type="dcterms:W3CDTF">2019-11-07T13:49:46Z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