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70" r:id="rId3"/>
    <p:sldId id="283" r:id="rId4"/>
    <p:sldId id="274" r:id="rId5"/>
    <p:sldId id="277" r:id="rId6"/>
    <p:sldId id="278" r:id="rId7"/>
    <p:sldId id="279" r:id="rId8"/>
    <p:sldId id="280" r:id="rId9"/>
    <p:sldId id="293" r:id="rId10"/>
    <p:sldId id="281" r:id="rId11"/>
    <p:sldId id="285" r:id="rId12"/>
    <p:sldId id="288" r:id="rId13"/>
    <p:sldId id="286" r:id="rId14"/>
    <p:sldId id="294" r:id="rId15"/>
    <p:sldId id="289" r:id="rId16"/>
    <p:sldId id="290" r:id="rId17"/>
    <p:sldId id="291" r:id="rId18"/>
    <p:sldId id="292" r:id="rId19"/>
    <p:sldId id="284" r:id="rId20"/>
    <p:sldId id="296" r:id="rId21"/>
    <p:sldId id="257" r:id="rId22"/>
    <p:sldId id="258" r:id="rId23"/>
    <p:sldId id="269" r:id="rId24"/>
    <p:sldId id="297" r:id="rId25"/>
    <p:sldId id="261" r:id="rId26"/>
    <p:sldId id="263" r:id="rId27"/>
    <p:sldId id="264" r:id="rId28"/>
    <p:sldId id="298" r:id="rId29"/>
    <p:sldId id="266" r:id="rId30"/>
    <p:sldId id="259" r:id="rId31"/>
    <p:sldId id="265" r:id="rId32"/>
    <p:sldId id="262" r:id="rId33"/>
    <p:sldId id="268" r:id="rId34"/>
    <p:sldId id="260" r:id="rId35"/>
    <p:sldId id="267" r:id="rId36"/>
    <p:sldId id="282" r:id="rId37"/>
    <p:sldId id="299" r:id="rId38"/>
    <p:sldId id="300" r:id="rId39"/>
    <p:sldId id="301" r:id="rId40"/>
    <p:sldId id="302" r:id="rId41"/>
    <p:sldId id="307" r:id="rId42"/>
    <p:sldId id="305" r:id="rId43"/>
    <p:sldId id="303" r:id="rId44"/>
    <p:sldId id="304" r:id="rId45"/>
    <p:sldId id="306" r:id="rId4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8" d="100"/>
          <a:sy n="88" d="100"/>
        </p:scale>
        <p:origin x="-106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2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13.10.2014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13.10.2014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13.10.2014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13.10.2014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13.10.2014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13.10.2014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13.10.2014</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13.10.2014</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13.10.2014</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13.10.2014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13.10.2014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6B19C"/>
            </a:gs>
            <a:gs pos="30000">
              <a:srgbClr val="D49E6C"/>
            </a:gs>
            <a:gs pos="70000">
              <a:srgbClr val="A65528"/>
            </a:gs>
            <a:gs pos="100000">
              <a:srgbClr val="663012"/>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13.10.2014</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8.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8.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5.xml"/><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jpeg"/><Relationship Id="rId1" Type="http://schemas.openxmlformats.org/officeDocument/2006/relationships/slideLayout" Target="../slideLayouts/slideLayout6.xml"/><Relationship Id="rId5" Type="http://schemas.openxmlformats.org/officeDocument/2006/relationships/image" Target="../media/image63.jpeg"/><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 Id="rId5" Type="http://schemas.openxmlformats.org/officeDocument/2006/relationships/image" Target="../media/image67.jpeg"/><Relationship Id="rId4" Type="http://schemas.openxmlformats.org/officeDocument/2006/relationships/image" Target="../media/image66.jpeg"/></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flipV="1">
            <a:off x="5004048" y="6381327"/>
            <a:ext cx="72008" cy="45719"/>
          </a:xfrm>
        </p:spPr>
        <p:txBody>
          <a:bodyPr>
            <a:normAutofit fontScale="250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p>
            <a:endParaRPr lang="ru-RU" sz="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050" name="Picture 2" descr="D:\Мои документы\Строева О. М\м. ю\7e77516f08d0.jpg"/>
          <p:cNvPicPr>
            <a:picLocks noChangeAspect="1" noChangeArrowheads="1"/>
          </p:cNvPicPr>
          <p:nvPr/>
        </p:nvPicPr>
        <p:blipFill>
          <a:blip r:embed="rId2" cstate="print"/>
          <a:srcRect/>
          <a:stretch>
            <a:fillRect/>
          </a:stretch>
        </p:blipFill>
        <p:spPr bwMode="auto">
          <a:xfrm>
            <a:off x="0" y="0"/>
            <a:ext cx="9132809" cy="6858000"/>
          </a:xfrm>
          <a:prstGeom prst="rect">
            <a:avLst/>
          </a:prstGeom>
          <a:noFill/>
        </p:spPr>
      </p:pic>
      <p:pic>
        <p:nvPicPr>
          <p:cNvPr id="1026" name="Picture 2" descr="F:\Лермонтов\1400260781_001.jpg"/>
          <p:cNvPicPr>
            <a:picLocks noChangeAspect="1" noChangeArrowheads="1"/>
          </p:cNvPicPr>
          <p:nvPr/>
        </p:nvPicPr>
        <p:blipFill>
          <a:blip r:embed="rId3" cstate="print"/>
          <a:srcRect/>
          <a:stretch>
            <a:fillRect/>
          </a:stretch>
        </p:blipFill>
        <p:spPr bwMode="auto">
          <a:xfrm>
            <a:off x="755576" y="2492897"/>
            <a:ext cx="4104456" cy="4365104"/>
          </a:xfrm>
          <a:prstGeom prst="rect">
            <a:avLst/>
          </a:prstGeom>
          <a:noFill/>
          <a:effectLst>
            <a:softEdge rad="317500"/>
          </a:effectLst>
        </p:spPr>
      </p:pic>
      <p:sp>
        <p:nvSpPr>
          <p:cNvPr id="2" name="Заголовок 1"/>
          <p:cNvSpPr>
            <a:spLocks noGrp="1"/>
          </p:cNvSpPr>
          <p:nvPr>
            <p:ph type="ctrTitle"/>
          </p:nvPr>
        </p:nvSpPr>
        <p:spPr>
          <a:xfrm>
            <a:off x="179512" y="1"/>
            <a:ext cx="8964488" cy="2924943"/>
          </a:xfrm>
        </p:spPr>
        <p:txBody>
          <a:bodyPr>
            <a:noAutofit/>
          </a:bodyPr>
          <a:lstStyle/>
          <a:p>
            <a:pPr algn="l"/>
            <a:r>
              <a:rPr lang="ru-RU" sz="8800" dirty="0" smtClean="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rPr>
              <a:t>Лермонтовское</a:t>
            </a:r>
            <a:br>
              <a:rPr lang="ru-RU" sz="8800" dirty="0" smtClean="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rPr>
            </a:br>
            <a:r>
              <a:rPr lang="ru-RU" sz="8800" dirty="0" smtClean="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rPr>
              <a:t>наследие</a:t>
            </a:r>
            <a:endParaRPr lang="ru-RU" sz="8800" dirty="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1844824"/>
            <a:ext cx="7056784" cy="720080"/>
          </a:xfrm>
        </p:spPr>
        <p:txBody>
          <a:bodyPr>
            <a:normAutofit/>
          </a:bodyPr>
          <a:lstStyle/>
          <a:p>
            <a:pPr algn="ctr"/>
            <a:r>
              <a:rPr lang="ru-RU" sz="3200" dirty="0" smtClean="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rPr>
              <a:t>Дом Лермонтова в Пятигорске</a:t>
            </a:r>
            <a:endParaRPr lang="ru-RU" sz="3200" dirty="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endParaRPr>
          </a:p>
        </p:txBody>
      </p:sp>
      <p:sp>
        <p:nvSpPr>
          <p:cNvPr id="4" name="Текст 3"/>
          <p:cNvSpPr>
            <a:spLocks noGrp="1"/>
          </p:cNvSpPr>
          <p:nvPr>
            <p:ph type="body" sz="half" idx="2"/>
          </p:nvPr>
        </p:nvSpPr>
        <p:spPr>
          <a:xfrm>
            <a:off x="0" y="0"/>
            <a:ext cx="9144000" cy="2204864"/>
          </a:xfrm>
        </p:spPr>
        <p:txBody>
          <a:bodyPr>
            <a:normAutofit/>
          </a:bodyPr>
          <a:lstStyle/>
          <a:p>
            <a:pPr algn="ctr"/>
            <a: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Болезненное состояние внука требовали частых поездок Е. А. Арсеньевой на Кавказ. Десятилетним мальчиком Михаил Лермонтов впервые попадает туда. С тех пор Кавказ делается поэтической родиной Лермонтова, неизменным вдохновителем и пестуном его музы.</a:t>
            </a:r>
            <a:endParaRPr lang="ru-RU" sz="2400" b="1" dirty="0">
              <a:ln>
                <a:solidFill>
                  <a:schemeClr val="accent2">
                    <a:lumMod val="50000"/>
                  </a:schemeClr>
                </a:solidFill>
              </a:ln>
              <a:solidFill>
                <a:srgbClr val="C00000"/>
              </a:solidFill>
              <a:effectLst>
                <a:outerShdw blurRad="38100" dist="38100" dir="2700000" algn="tl">
                  <a:srgbClr val="000000">
                    <a:alpha val="43137"/>
                  </a:srgbClr>
                </a:outerShdw>
              </a:effectLst>
            </a:endParaRPr>
          </a:p>
        </p:txBody>
      </p:sp>
      <p:pic>
        <p:nvPicPr>
          <p:cNvPr id="5122" name="Picture 2" descr="F:\Лермонтов\памятники\дом лермонтова в пятигорске.jpg"/>
          <p:cNvPicPr>
            <a:picLocks noGrp="1" noChangeAspect="1" noChangeArrowheads="1"/>
          </p:cNvPicPr>
          <p:nvPr>
            <p:ph idx="1"/>
          </p:nvPr>
        </p:nvPicPr>
        <p:blipFill>
          <a:blip r:embed="rId2" cstate="print"/>
          <a:srcRect/>
          <a:stretch>
            <a:fillRect/>
          </a:stretch>
        </p:blipFill>
        <p:spPr bwMode="auto">
          <a:xfrm>
            <a:off x="1233454" y="2564904"/>
            <a:ext cx="6722922" cy="4130240"/>
          </a:xfrm>
          <a:prstGeom prst="rect">
            <a:avLst/>
          </a:prstGeom>
          <a:noFill/>
          <a:effectLst>
            <a:softEdge rad="635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805264"/>
            <a:ext cx="9144000" cy="1052736"/>
          </a:xfrm>
        </p:spPr>
        <p:txBody>
          <a:bodyPr>
            <a:normAutofit/>
          </a:bodyPr>
          <a:lstStyle/>
          <a:p>
            <a:pPr algn="ctr"/>
            <a:r>
              <a:rPr lang="ru-RU" sz="3100" dirty="0" smtClean="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rPr>
              <a:t>Благородный пансионат при Московском Университете</a:t>
            </a:r>
            <a:endParaRPr lang="ru-RU" dirty="0"/>
          </a:p>
        </p:txBody>
      </p:sp>
      <p:sp>
        <p:nvSpPr>
          <p:cNvPr id="4" name="Текст 3"/>
          <p:cNvSpPr>
            <a:spLocks noGrp="1"/>
          </p:cNvSpPr>
          <p:nvPr>
            <p:ph type="body" sz="half" idx="2"/>
          </p:nvPr>
        </p:nvSpPr>
        <p:spPr>
          <a:xfrm>
            <a:off x="0" y="116632"/>
            <a:ext cx="9144000" cy="2237308"/>
          </a:xfrm>
        </p:spPr>
        <p:txBody>
          <a:bodyPr>
            <a:normAutofit/>
          </a:bodyPr>
          <a:lstStyle/>
          <a:p>
            <a:pPr algn="ctr"/>
            <a: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Спустя два года после возвращения с Кавказа в 1827 г. семья переезжает в Москву, и 1 сентября 1828 г. Лермонтов зачисляется полупансионером в 4-ый класс Московского университетского благородного пансиона, где получает систематическое гуманитарное образование.</a:t>
            </a:r>
            <a:endParaRPr lang="ru-RU" sz="2400" b="1" dirty="0">
              <a:ln>
                <a:solidFill>
                  <a:schemeClr val="accent2">
                    <a:lumMod val="50000"/>
                  </a:schemeClr>
                </a:solidFill>
              </a:ln>
              <a:solidFill>
                <a:srgbClr val="C00000"/>
              </a:solidFill>
              <a:effectLst>
                <a:outerShdw blurRad="38100" dist="38100" dir="2700000" algn="tl">
                  <a:srgbClr val="000000">
                    <a:alpha val="43137"/>
                  </a:srgbClr>
                </a:outerShdw>
              </a:effectLst>
            </a:endParaRPr>
          </a:p>
        </p:txBody>
      </p:sp>
      <p:pic>
        <p:nvPicPr>
          <p:cNvPr id="7" name="Picture 2" descr="D:\Мои документы\Строева О. М\Лермонтов\1829.jpg"/>
          <p:cNvPicPr>
            <a:picLocks noGrp="1" noChangeAspect="1" noChangeArrowheads="1"/>
          </p:cNvPicPr>
          <p:nvPr>
            <p:ph idx="1"/>
          </p:nvPr>
        </p:nvPicPr>
        <p:blipFill>
          <a:blip r:embed="rId2" cstate="print"/>
          <a:srcRect/>
          <a:stretch>
            <a:fillRect/>
          </a:stretch>
        </p:blipFill>
        <p:spPr bwMode="auto">
          <a:xfrm>
            <a:off x="1357290" y="1996955"/>
            <a:ext cx="6536742" cy="4075251"/>
          </a:xfrm>
          <a:prstGeom prst="rect">
            <a:avLst/>
          </a:prstGeom>
          <a:noFill/>
          <a:effectLst>
            <a:softEdge rad="1270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2780928"/>
          </a:xfrm>
        </p:spPr>
        <p:txBody>
          <a:bodyPr>
            <a:noAutofit/>
          </a:bodyPr>
          <a:lstStyle/>
          <a:p>
            <a:r>
              <a:rPr lang="ru-RU" sz="22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Ко времени учёбы в Москве относится первое сильное юношеское увлечение Лермонтова Е. А. Сушковой, с которой он познакомился у своей приятельницы А. М. Верещагиной. Несколько позднее Лермонтов переживает еще более сильное, хотя и кратковременное чувство к Н. Ф. Ивановой. Адресатом лирических стихов Лермонтова в 1830-31е годы была В. А. Лопухина (1815-1851), сестра товарища по университету Лермонтова. Чувство к ней Лермонтова оказалось самым сильным и продолжительным.</a:t>
            </a:r>
            <a:endParaRPr lang="ru-RU" sz="2200" b="1" dirty="0">
              <a:ln>
                <a:solidFill>
                  <a:schemeClr val="accent2">
                    <a:lumMod val="50000"/>
                  </a:schemeClr>
                </a:solidFill>
              </a:ln>
              <a:solidFill>
                <a:srgbClr val="C00000"/>
              </a:solidFill>
              <a:effectLst>
                <a:outerShdw blurRad="38100" dist="38100" dir="2700000" algn="tl">
                  <a:srgbClr val="000000">
                    <a:alpha val="43137"/>
                  </a:srgbClr>
                </a:outerShdw>
              </a:effectLst>
            </a:endParaRPr>
          </a:p>
        </p:txBody>
      </p:sp>
      <p:sp>
        <p:nvSpPr>
          <p:cNvPr id="3" name="Текст 2"/>
          <p:cNvSpPr>
            <a:spLocks noGrp="1"/>
          </p:cNvSpPr>
          <p:nvPr>
            <p:ph type="body" idx="1"/>
          </p:nvPr>
        </p:nvSpPr>
        <p:spPr>
          <a:xfrm>
            <a:off x="0" y="6218238"/>
            <a:ext cx="4644008" cy="639762"/>
          </a:xfrm>
        </p:spPr>
        <p:txBody>
          <a:bodyPr>
            <a:normAutofit fontScale="92500" lnSpcReduction="20000"/>
          </a:bodyPr>
          <a:lstStyle/>
          <a:p>
            <a:pPr algn="ctr"/>
            <a:r>
              <a:rPr lang="ru-RU" dirty="0" smtClean="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rPr>
              <a:t>Сушкова Екатерина Александровна</a:t>
            </a:r>
            <a:endParaRPr lang="ru-RU" dirty="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endParaRPr>
          </a:p>
        </p:txBody>
      </p:sp>
      <p:sp>
        <p:nvSpPr>
          <p:cNvPr id="5" name="Текст 4"/>
          <p:cNvSpPr>
            <a:spLocks noGrp="1"/>
          </p:cNvSpPr>
          <p:nvPr>
            <p:ph type="body" sz="quarter" idx="3"/>
          </p:nvPr>
        </p:nvSpPr>
        <p:spPr>
          <a:xfrm>
            <a:off x="4645025" y="6218238"/>
            <a:ext cx="4498975" cy="639762"/>
          </a:xfrm>
        </p:spPr>
        <p:txBody>
          <a:bodyPr>
            <a:normAutofit fontScale="92500" lnSpcReduction="20000"/>
          </a:bodyPr>
          <a:lstStyle/>
          <a:p>
            <a:pPr algn="ctr"/>
            <a:r>
              <a:rPr lang="ru-RU" dirty="0" smtClean="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rPr>
              <a:t>Лопухина Варвара Александровна</a:t>
            </a:r>
            <a:endParaRPr lang="ru-RU" dirty="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endParaRPr>
          </a:p>
        </p:txBody>
      </p:sp>
      <p:pic>
        <p:nvPicPr>
          <p:cNvPr id="5122" name="Picture 2" descr="D:\Мои документы\Строева О. М\Лермонтов\624110.jpg"/>
          <p:cNvPicPr>
            <a:picLocks noGrp="1" noChangeAspect="1" noChangeArrowheads="1"/>
          </p:cNvPicPr>
          <p:nvPr>
            <p:ph sz="half" idx="2"/>
          </p:nvPr>
        </p:nvPicPr>
        <p:blipFill>
          <a:blip r:embed="rId2" cstate="print"/>
          <a:srcRect/>
          <a:stretch>
            <a:fillRect/>
          </a:stretch>
        </p:blipFill>
        <p:spPr bwMode="auto">
          <a:xfrm>
            <a:off x="251520" y="2164983"/>
            <a:ext cx="3888432" cy="4504377"/>
          </a:xfrm>
          <a:prstGeom prst="rect">
            <a:avLst/>
          </a:prstGeom>
          <a:noFill/>
          <a:effectLst>
            <a:softEdge rad="635000"/>
          </a:effectLst>
        </p:spPr>
      </p:pic>
      <p:pic>
        <p:nvPicPr>
          <p:cNvPr id="5123" name="Picture 3" descr="D:\Мои документы\Строева О. М\Лермонтов\160_kartinka36.jpg"/>
          <p:cNvPicPr>
            <a:picLocks noGrp="1" noChangeAspect="1" noChangeArrowheads="1"/>
          </p:cNvPicPr>
          <p:nvPr>
            <p:ph sz="quarter" idx="4"/>
          </p:nvPr>
        </p:nvPicPr>
        <p:blipFill>
          <a:blip r:embed="rId3" cstate="print"/>
          <a:srcRect/>
          <a:stretch>
            <a:fillRect/>
          </a:stretch>
        </p:blipFill>
        <p:spPr bwMode="auto">
          <a:xfrm>
            <a:off x="4788024" y="2204864"/>
            <a:ext cx="4104456" cy="4464496"/>
          </a:xfrm>
          <a:prstGeom prst="rect">
            <a:avLst/>
          </a:prstGeom>
          <a:noFill/>
          <a:effectLst>
            <a:softEdge rad="63500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4860032" cy="1196752"/>
          </a:xfrm>
        </p:spPr>
        <p:txBody>
          <a:bodyPr>
            <a:noAutofit/>
          </a:bodyPr>
          <a:lstStyle/>
          <a:p>
            <a:pPr algn="ctr"/>
            <a:r>
              <a:rPr lang="ru-RU" sz="3200" dirty="0" smtClean="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rPr>
              <a:t>Портрет Лермонтова - корнета</a:t>
            </a:r>
            <a:endParaRPr lang="ru-RU" sz="3200" dirty="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endParaRPr>
          </a:p>
        </p:txBody>
      </p:sp>
      <p:sp>
        <p:nvSpPr>
          <p:cNvPr id="4" name="Текст 3"/>
          <p:cNvSpPr>
            <a:spLocks noGrp="1"/>
          </p:cNvSpPr>
          <p:nvPr>
            <p:ph type="body" sz="half" idx="2"/>
          </p:nvPr>
        </p:nvSpPr>
        <p:spPr>
          <a:xfrm>
            <a:off x="4716016" y="548680"/>
            <a:ext cx="4248472" cy="6309320"/>
          </a:xfrm>
        </p:spPr>
        <p:txBody>
          <a:bodyPr>
            <a:normAutofit/>
          </a:bodyPr>
          <a:lstStyle/>
          <a:p>
            <a:pPr algn="ctr"/>
            <a: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В 1832 Лермонтов оставляет Московский университет и переезжает в Петербург. Лермонтов принимает совет родных избрать военное поприще и в ноябре 1832 сдает экзамены в Школу гвардейских подпрапорщиков и кавалерийских юнкеров и проводит два года в военно-учебном заведении. Окончив ее, он поселяется в Царском селе и становится душой и сердцем здешнего молодежного общества.</a:t>
            </a:r>
          </a:p>
        </p:txBody>
      </p:sp>
      <p:pic>
        <p:nvPicPr>
          <p:cNvPr id="4098" name="Picture 2" descr="D:\Мои документы\Строева О. М\Лермонтов\2403_26.1214997212.82286.jpg"/>
          <p:cNvPicPr>
            <a:picLocks noGrp="1" noChangeAspect="1" noChangeArrowheads="1"/>
          </p:cNvPicPr>
          <p:nvPr>
            <p:ph idx="1"/>
          </p:nvPr>
        </p:nvPicPr>
        <p:blipFill>
          <a:blip r:embed="rId2" cstate="print"/>
          <a:srcRect/>
          <a:stretch>
            <a:fillRect/>
          </a:stretch>
        </p:blipFill>
        <p:spPr bwMode="auto">
          <a:xfrm>
            <a:off x="0" y="1052736"/>
            <a:ext cx="4860032" cy="5785694"/>
          </a:xfrm>
          <a:prstGeom prst="rect">
            <a:avLst/>
          </a:prstGeom>
          <a:noFill/>
          <a:effectLst>
            <a:softEdge rad="31750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2071678"/>
          </a:xfrm>
        </p:spPr>
        <p:txBody>
          <a:bodyPr>
            <a:normAutofit/>
          </a:bodyPr>
          <a:lstStyle/>
          <a:p>
            <a:r>
              <a:rPr lang="ru-RU" sz="8000" b="1" dirty="0" smtClean="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rPr>
              <a:t>Судьба поэта</a:t>
            </a:r>
            <a:endParaRPr lang="ru-RU" sz="8000" b="1" dirty="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endParaRPr>
          </a:p>
        </p:txBody>
      </p:sp>
      <p:pic>
        <p:nvPicPr>
          <p:cNvPr id="1026" name="Picture 2" descr="F:\Лермонтов\143036f13a1084192256a232fefbdd6c.jpg"/>
          <p:cNvPicPr>
            <a:picLocks noChangeAspect="1" noChangeArrowheads="1"/>
          </p:cNvPicPr>
          <p:nvPr/>
        </p:nvPicPr>
        <p:blipFill>
          <a:blip r:embed="rId2"/>
          <a:srcRect/>
          <a:stretch>
            <a:fillRect/>
          </a:stretch>
        </p:blipFill>
        <p:spPr bwMode="auto">
          <a:xfrm>
            <a:off x="1071538" y="1750312"/>
            <a:ext cx="7000924" cy="4898606"/>
          </a:xfrm>
          <a:prstGeom prst="rect">
            <a:avLst/>
          </a:prstGeom>
          <a:noFill/>
          <a:effectLst>
            <a:softEdge rad="12700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988840"/>
          </a:xfrm>
        </p:spPr>
        <p:txBody>
          <a:bodyPr>
            <a:normAutofit/>
          </a:bodyPr>
          <a:lstStyle/>
          <a:p>
            <a:r>
              <a:rPr lang="ru-RU" sz="25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В 1835-1836 выходит стихотворение "Смерть Поэта", написанное сразу же по получении известия о гибели Пушкина. 18 февраля 1837 Лермонтов был арестован; началось политическое дело о "непозволительных стихах".</a:t>
            </a:r>
            <a:endParaRPr lang="ru-RU" sz="2500" b="1" dirty="0">
              <a:ln>
                <a:solidFill>
                  <a:schemeClr val="accent2">
                    <a:lumMod val="50000"/>
                  </a:schemeClr>
                </a:solidFill>
              </a:ln>
              <a:solidFill>
                <a:srgbClr val="C00000"/>
              </a:solidFill>
              <a:effectLst>
                <a:outerShdw blurRad="38100" dist="38100" dir="2700000" algn="tl">
                  <a:srgbClr val="000000">
                    <a:alpha val="43137"/>
                  </a:srgbClr>
                </a:outerShdw>
              </a:effectLst>
            </a:endParaRPr>
          </a:p>
        </p:txBody>
      </p:sp>
      <p:pic>
        <p:nvPicPr>
          <p:cNvPr id="6148" name="Picture 4" descr="D:\Мои документы\Строева О. М\Лермонтов\0b274b1ab07f330cab4d393728213aa7.png"/>
          <p:cNvPicPr>
            <a:picLocks noGrp="1" noChangeAspect="1" noChangeArrowheads="1"/>
          </p:cNvPicPr>
          <p:nvPr>
            <p:ph sz="half" idx="1"/>
          </p:nvPr>
        </p:nvPicPr>
        <p:blipFill>
          <a:blip r:embed="rId2" cstate="print"/>
          <a:srcRect/>
          <a:stretch>
            <a:fillRect/>
          </a:stretch>
        </p:blipFill>
        <p:spPr bwMode="auto">
          <a:xfrm>
            <a:off x="0" y="1484784"/>
            <a:ext cx="4427984" cy="4427984"/>
          </a:xfrm>
          <a:prstGeom prst="rect">
            <a:avLst/>
          </a:prstGeom>
          <a:noFill/>
        </p:spPr>
      </p:pic>
      <p:pic>
        <p:nvPicPr>
          <p:cNvPr id="6149" name="Picture 5" descr="D:\Мои документы\Строева О. М\Лермонтов\1298106882_and-031-.jpg"/>
          <p:cNvPicPr>
            <a:picLocks noGrp="1" noChangeAspect="1" noChangeArrowheads="1"/>
          </p:cNvPicPr>
          <p:nvPr>
            <p:ph sz="half" idx="2"/>
          </p:nvPr>
        </p:nvPicPr>
        <p:blipFill>
          <a:blip r:embed="rId3" cstate="print"/>
          <a:srcRect/>
          <a:stretch>
            <a:fillRect/>
          </a:stretch>
        </p:blipFill>
        <p:spPr bwMode="auto">
          <a:xfrm>
            <a:off x="4429124" y="1491154"/>
            <a:ext cx="4714876" cy="5366846"/>
          </a:xfrm>
          <a:prstGeom prst="rect">
            <a:avLst/>
          </a:prstGeom>
          <a:noFill/>
          <a:effectLst>
            <a:softEdge rad="63500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86182" y="1428736"/>
            <a:ext cx="552163" cy="196644"/>
          </a:xfrm>
        </p:spPr>
        <p:txBody>
          <a:bodyPr>
            <a:normAutofit fontScale="90000"/>
          </a:bodyPr>
          <a:lstStyle/>
          <a:p>
            <a:endParaRPr lang="ru-RU" sz="800" dirty="0"/>
          </a:p>
        </p:txBody>
      </p:sp>
      <p:sp>
        <p:nvSpPr>
          <p:cNvPr id="3" name="Текст 2"/>
          <p:cNvSpPr>
            <a:spLocks noGrp="1"/>
          </p:cNvSpPr>
          <p:nvPr>
            <p:ph type="body" idx="1"/>
          </p:nvPr>
        </p:nvSpPr>
        <p:spPr>
          <a:xfrm>
            <a:off x="714348" y="1"/>
            <a:ext cx="7772400" cy="6857999"/>
          </a:xfrm>
        </p:spPr>
        <p:txBody>
          <a:bodyPr>
            <a:noAutofit/>
          </a:bodyPr>
          <a:lstStyle/>
          <a:p>
            <a:pPr algn="ctr"/>
            <a:r>
              <a:rPr lang="ru-RU" sz="3200" b="1" dirty="0" smtClean="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rPr>
              <a:t>Кавказ</a:t>
            </a:r>
          </a:p>
          <a:p>
            <a:pPr algn="ctr"/>
            <a:r>
              <a:rPr lang="ru-RU" sz="23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Хотя я судьбой на заре моих дней,</a:t>
            </a:r>
          </a:p>
          <a:p>
            <a:pPr algn="ctr"/>
            <a:r>
              <a:rPr lang="ru-RU" sz="23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О южные горы, отторгнут от вас,</a:t>
            </a:r>
          </a:p>
          <a:p>
            <a:pPr algn="ctr"/>
            <a:r>
              <a:rPr lang="ru-RU" sz="23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Чтоб вечно их помнить, там надо быть раз:</a:t>
            </a:r>
          </a:p>
          <a:p>
            <a:pPr algn="ctr"/>
            <a:r>
              <a:rPr lang="ru-RU" sz="23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Как сладкую песню отчизны моей,</a:t>
            </a:r>
          </a:p>
          <a:p>
            <a:pPr algn="ctr"/>
            <a:r>
              <a:rPr lang="ru-RU" sz="23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Люблю я Кавказ.</a:t>
            </a:r>
          </a:p>
          <a:p>
            <a:pPr algn="ctr"/>
            <a:r>
              <a:rPr lang="ru-RU" sz="23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В младенческих летах я мать потерял.</a:t>
            </a:r>
          </a:p>
          <a:p>
            <a:pPr algn="ctr"/>
            <a:r>
              <a:rPr lang="ru-RU" sz="23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Но мнилось, что в розовый вечера час</a:t>
            </a:r>
          </a:p>
          <a:p>
            <a:pPr algn="ctr"/>
            <a:r>
              <a:rPr lang="ru-RU" sz="23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Та степь повторяла мне памятный глас.</a:t>
            </a:r>
          </a:p>
          <a:p>
            <a:pPr algn="ctr"/>
            <a:r>
              <a:rPr lang="ru-RU" sz="23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За это люблю я вершины тех скал,</a:t>
            </a:r>
          </a:p>
          <a:p>
            <a:pPr algn="ctr"/>
            <a:r>
              <a:rPr lang="ru-RU" sz="23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Люблю я Кавказ.</a:t>
            </a:r>
          </a:p>
          <a:p>
            <a:pPr algn="ctr"/>
            <a:r>
              <a:rPr lang="ru-RU" sz="23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Я счастлив был с вами, ущелия гор,</a:t>
            </a:r>
          </a:p>
          <a:p>
            <a:pPr algn="ctr"/>
            <a:r>
              <a:rPr lang="ru-RU" sz="23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Пять лет пронеслось: всё тоскую по вас.</a:t>
            </a:r>
          </a:p>
          <a:p>
            <a:pPr algn="ctr"/>
            <a:r>
              <a:rPr lang="ru-RU" sz="23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Там видел я пару божественных глаз;</a:t>
            </a:r>
          </a:p>
          <a:p>
            <a:pPr algn="ctr"/>
            <a:r>
              <a:rPr lang="ru-RU" sz="23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И сердце лепечет, воспомня тот взор:</a:t>
            </a:r>
          </a:p>
          <a:p>
            <a:pPr algn="ctr"/>
            <a:r>
              <a:rPr lang="ru-RU" sz="23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Люблю я Кавказ!..</a:t>
            </a:r>
            <a:endParaRPr lang="ru-RU" sz="2300" b="1" dirty="0">
              <a:ln>
                <a:solidFill>
                  <a:schemeClr val="accent2">
                    <a:lumMod val="50000"/>
                  </a:schemeClr>
                </a:solidFill>
              </a:ln>
              <a:solidFill>
                <a:srgbClr val="C00000"/>
              </a:solidFill>
              <a:effectLst>
                <a:outerShdw blurRad="38100" dist="38100" dir="2700000" algn="tl">
                  <a:srgbClr val="000000">
                    <a:alpha val="43137"/>
                  </a:srgbClr>
                </a:outerShdw>
              </a:effectLs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9144000" cy="2304256"/>
          </a:xfrm>
        </p:spPr>
        <p:txBody>
          <a:bodyPr>
            <a:noAutofit/>
          </a:bodyPr>
          <a:lstStyle/>
          <a:p>
            <a: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В феврале 1840 у Лермонтова произошло столкновение с Э. </a:t>
            </a:r>
            <a:r>
              <a:rPr lang="ru-RU" sz="2400" b="1" dirty="0" err="1" smtClean="0">
                <a:ln>
                  <a:solidFill>
                    <a:schemeClr val="accent2">
                      <a:lumMod val="50000"/>
                    </a:schemeClr>
                  </a:solidFill>
                </a:ln>
                <a:solidFill>
                  <a:srgbClr val="C00000"/>
                </a:solidFill>
                <a:effectLst>
                  <a:outerShdw blurRad="38100" dist="38100" dir="2700000" algn="tl">
                    <a:srgbClr val="000000">
                      <a:alpha val="43137"/>
                    </a:srgbClr>
                  </a:outerShdw>
                </a:effectLst>
              </a:rPr>
              <a:t>Барантом</a:t>
            </a:r>
            <a: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 Ссора переросла личные рамки и получила значение акта защиты национального достоинства. 18 февраля состоялась дуэль, окончившаяся примирением. Но все-таки за эту дуэль М. Ю. Лермонтова вновь ссылают на Кавказ в </a:t>
            </a:r>
            <a:r>
              <a:rPr lang="ru-RU" sz="2400" b="1" dirty="0" err="1" smtClean="0">
                <a:ln>
                  <a:solidFill>
                    <a:schemeClr val="accent2">
                      <a:lumMod val="50000"/>
                    </a:schemeClr>
                  </a:solidFill>
                </a:ln>
                <a:solidFill>
                  <a:srgbClr val="C00000"/>
                </a:solidFill>
                <a:effectLst>
                  <a:outerShdw blurRad="38100" dist="38100" dir="2700000" algn="tl">
                    <a:srgbClr val="000000">
                      <a:alpha val="43137"/>
                    </a:srgbClr>
                  </a:outerShdw>
                </a:effectLst>
              </a:rPr>
              <a:t>Тенгинский</a:t>
            </a:r>
            <a: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 пехотный полк в действующую армию. Там он участвует в стычках с горцами и в кровопролитном сражении при р. </a:t>
            </a:r>
            <a:r>
              <a:rPr lang="ru-RU" sz="2400" b="1" dirty="0" err="1" smtClean="0">
                <a:ln>
                  <a:solidFill>
                    <a:schemeClr val="accent2">
                      <a:lumMod val="50000"/>
                    </a:schemeClr>
                  </a:solidFill>
                </a:ln>
                <a:solidFill>
                  <a:srgbClr val="C00000"/>
                </a:solidFill>
                <a:effectLst>
                  <a:outerShdw blurRad="38100" dist="38100" dir="2700000" algn="tl">
                    <a:srgbClr val="000000">
                      <a:alpha val="43137"/>
                    </a:srgbClr>
                  </a:outerShdw>
                </a:effectLst>
              </a:rPr>
              <a:t>Валерик</a:t>
            </a:r>
            <a: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a:t>
            </a:r>
            <a:endParaRPr lang="ru-RU" sz="2400" b="1" dirty="0">
              <a:ln>
                <a:solidFill>
                  <a:schemeClr val="accent2">
                    <a:lumMod val="50000"/>
                  </a:schemeClr>
                </a:solidFill>
              </a:ln>
              <a:solidFill>
                <a:srgbClr val="C00000"/>
              </a:solidFill>
              <a:effectLst>
                <a:outerShdw blurRad="38100" dist="38100" dir="2700000" algn="tl">
                  <a:srgbClr val="000000">
                    <a:alpha val="43137"/>
                  </a:srgbClr>
                </a:outerShdw>
              </a:effectLst>
            </a:endParaRPr>
          </a:p>
        </p:txBody>
      </p:sp>
      <p:pic>
        <p:nvPicPr>
          <p:cNvPr id="1026" name="Picture 2" descr="D:\Мои документы\Строева О. М\Лермонтов\106091562_4514961_mogychii_dyh.jpg"/>
          <p:cNvPicPr>
            <a:picLocks noGrp="1" noChangeAspect="1" noChangeArrowheads="1"/>
          </p:cNvPicPr>
          <p:nvPr>
            <p:ph idx="1"/>
          </p:nvPr>
        </p:nvPicPr>
        <p:blipFill>
          <a:blip r:embed="rId2" cstate="print"/>
          <a:srcRect/>
          <a:stretch>
            <a:fillRect/>
          </a:stretch>
        </p:blipFill>
        <p:spPr bwMode="auto">
          <a:xfrm>
            <a:off x="395536" y="2492896"/>
            <a:ext cx="3305074" cy="4221038"/>
          </a:xfrm>
          <a:prstGeom prst="rect">
            <a:avLst/>
          </a:prstGeom>
          <a:noFill/>
          <a:effectLst>
            <a:softEdge rad="127000"/>
          </a:effectLst>
        </p:spPr>
      </p:pic>
      <p:pic>
        <p:nvPicPr>
          <p:cNvPr id="1027" name="Picture 3" descr="D:\Мои документы\Строева О. М\Лермонтов\hista.jpg"/>
          <p:cNvPicPr>
            <a:picLocks noChangeAspect="1" noChangeArrowheads="1"/>
          </p:cNvPicPr>
          <p:nvPr/>
        </p:nvPicPr>
        <p:blipFill>
          <a:blip r:embed="rId3" cstate="print"/>
          <a:srcRect/>
          <a:stretch>
            <a:fillRect/>
          </a:stretch>
        </p:blipFill>
        <p:spPr bwMode="auto">
          <a:xfrm>
            <a:off x="3995936" y="2564904"/>
            <a:ext cx="4988789" cy="4104456"/>
          </a:xfrm>
          <a:prstGeom prst="rect">
            <a:avLst/>
          </a:prstGeom>
          <a:noFill/>
          <a:effectLst>
            <a:softEdge rad="12700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2708920"/>
          </a:xfrm>
        </p:spPr>
        <p:txBody>
          <a:bodyPr>
            <a:noAutofit/>
          </a:bodyPr>
          <a:lstStyle/>
          <a:p>
            <a: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15 июля 1841 года между 18 и 19 часами возле Пятигорска у </a:t>
            </a:r>
            <a:r>
              <a:rPr lang="ru-RU" sz="2400" b="1" dirty="0" err="1" smtClean="0">
                <a:ln>
                  <a:solidFill>
                    <a:schemeClr val="accent2">
                      <a:lumMod val="50000"/>
                    </a:schemeClr>
                  </a:solidFill>
                </a:ln>
                <a:solidFill>
                  <a:srgbClr val="C00000"/>
                </a:solidFill>
                <a:effectLst>
                  <a:outerShdw blurRad="38100" dist="38100" dir="2700000" algn="tl">
                    <a:srgbClr val="000000">
                      <a:alpha val="43137"/>
                    </a:srgbClr>
                  </a:outerShdw>
                </a:effectLst>
              </a:rPr>
              <a:t>Перкальской</a:t>
            </a:r>
            <a: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 скалы состоялась дуэль М. Лермонтова с Н. Мартыновым. Пуля попала в грудь Михаилу Юрьевичу и пробила её навылет. Смерть наступила мгновенно. На другой день поэта похоронили при огромном стечении народа на Пятигорском кладбище. В 1842 году гроб с его останками перевезли в село Тарханы, где находился фамильный склеп Арсеньевых.</a:t>
            </a:r>
            <a:endParaRPr lang="ru-RU" sz="2400" b="1" dirty="0">
              <a:ln>
                <a:solidFill>
                  <a:schemeClr val="accent2">
                    <a:lumMod val="50000"/>
                  </a:schemeClr>
                </a:solidFill>
              </a:ln>
              <a:solidFill>
                <a:srgbClr val="C00000"/>
              </a:solidFill>
              <a:effectLst>
                <a:outerShdw blurRad="38100" dist="38100" dir="2700000" algn="tl">
                  <a:srgbClr val="000000">
                    <a:alpha val="43137"/>
                  </a:srgbClr>
                </a:outerShdw>
              </a:effectLst>
            </a:endParaRPr>
          </a:p>
        </p:txBody>
      </p:sp>
      <p:sp>
        <p:nvSpPr>
          <p:cNvPr id="3" name="Текст 2"/>
          <p:cNvSpPr>
            <a:spLocks noGrp="1"/>
          </p:cNvSpPr>
          <p:nvPr>
            <p:ph type="body" idx="1"/>
          </p:nvPr>
        </p:nvSpPr>
        <p:spPr>
          <a:xfrm>
            <a:off x="0" y="6218238"/>
            <a:ext cx="5364088" cy="639762"/>
          </a:xfrm>
        </p:spPr>
        <p:txBody>
          <a:bodyPr>
            <a:noAutofit/>
          </a:bodyPr>
          <a:lstStyle/>
          <a:p>
            <a:pPr algn="ctr"/>
            <a:r>
              <a:rPr lang="ru-RU" dirty="0" smtClean="0">
                <a:ln>
                  <a:solidFill>
                    <a:schemeClr val="accent2">
                      <a:lumMod val="50000"/>
                    </a:schemeClr>
                  </a:solidFill>
                </a:ln>
                <a:solidFill>
                  <a:srgbClr val="C00000"/>
                </a:solidFill>
                <a:effectLst>
                  <a:outerShdw blurRad="38100" dist="38100" dir="2700000" algn="tl">
                    <a:srgbClr val="000000">
                      <a:alpha val="43137"/>
                    </a:srgbClr>
                  </a:outerShdw>
                </a:effectLst>
              </a:rPr>
              <a:t>Памятник на месте дуэли Лермонтова в Пятигорске</a:t>
            </a:r>
            <a:endParaRPr lang="ru-RU" dirty="0">
              <a:ln>
                <a:solidFill>
                  <a:schemeClr val="accent2">
                    <a:lumMod val="50000"/>
                  </a:schemeClr>
                </a:solidFill>
              </a:ln>
              <a:solidFill>
                <a:srgbClr val="C00000"/>
              </a:solidFill>
              <a:effectLst>
                <a:outerShdw blurRad="38100" dist="38100" dir="2700000" algn="tl">
                  <a:srgbClr val="000000">
                    <a:alpha val="43137"/>
                  </a:srgbClr>
                </a:outerShdw>
              </a:effectLst>
            </a:endParaRPr>
          </a:p>
        </p:txBody>
      </p:sp>
      <p:sp>
        <p:nvSpPr>
          <p:cNvPr id="5" name="Текст 4"/>
          <p:cNvSpPr>
            <a:spLocks noGrp="1"/>
          </p:cNvSpPr>
          <p:nvPr>
            <p:ph type="body" sz="quarter" idx="3"/>
          </p:nvPr>
        </p:nvSpPr>
        <p:spPr>
          <a:xfrm>
            <a:off x="5004048" y="6218238"/>
            <a:ext cx="4139952" cy="639762"/>
          </a:xfrm>
        </p:spPr>
        <p:txBody>
          <a:bodyPr>
            <a:normAutofit/>
          </a:bodyPr>
          <a:lstStyle/>
          <a:p>
            <a:pPr algn="ctr"/>
            <a:r>
              <a:rPr lang="ru-RU" dirty="0" smtClean="0">
                <a:ln>
                  <a:solidFill>
                    <a:schemeClr val="accent2">
                      <a:lumMod val="50000"/>
                    </a:schemeClr>
                  </a:solidFill>
                </a:ln>
                <a:solidFill>
                  <a:srgbClr val="C00000"/>
                </a:solidFill>
                <a:effectLst>
                  <a:outerShdw blurRad="38100" dist="38100" dir="2700000" algn="tl">
                    <a:srgbClr val="000000">
                      <a:alpha val="43137"/>
                    </a:srgbClr>
                  </a:outerShdw>
                </a:effectLst>
              </a:rPr>
              <a:t>Могила М. Ю. Лермонтова</a:t>
            </a:r>
            <a:endParaRPr lang="ru-RU" dirty="0">
              <a:ln>
                <a:solidFill>
                  <a:schemeClr val="accent2">
                    <a:lumMod val="50000"/>
                  </a:schemeClr>
                </a:solidFill>
              </a:ln>
              <a:solidFill>
                <a:srgbClr val="C00000"/>
              </a:solidFill>
              <a:effectLst>
                <a:outerShdw blurRad="38100" dist="38100" dir="2700000" algn="tl">
                  <a:srgbClr val="000000">
                    <a:alpha val="43137"/>
                  </a:srgbClr>
                </a:outerShdw>
              </a:effectLst>
            </a:endParaRPr>
          </a:p>
        </p:txBody>
      </p:sp>
      <p:pic>
        <p:nvPicPr>
          <p:cNvPr id="7" name="Picture 3" descr="D:\Мои документы\Строева О. М\Лермонтов\памятники\1342179343.jpg"/>
          <p:cNvPicPr>
            <a:picLocks noGrp="1" noChangeAspect="1" noChangeArrowheads="1"/>
          </p:cNvPicPr>
          <p:nvPr>
            <p:ph sz="half" idx="2"/>
          </p:nvPr>
        </p:nvPicPr>
        <p:blipFill>
          <a:blip r:embed="rId2" cstate="print"/>
          <a:srcRect/>
          <a:stretch>
            <a:fillRect/>
          </a:stretch>
        </p:blipFill>
        <p:spPr bwMode="auto">
          <a:xfrm>
            <a:off x="323528" y="2786058"/>
            <a:ext cx="4775220" cy="3241036"/>
          </a:xfrm>
          <a:prstGeom prst="rect">
            <a:avLst/>
          </a:prstGeom>
          <a:noFill/>
          <a:effectLst>
            <a:softEdge rad="63500"/>
          </a:effectLst>
        </p:spPr>
      </p:pic>
      <p:pic>
        <p:nvPicPr>
          <p:cNvPr id="8" name="Picture 2" descr="D:\Мои документы\Строева О. М\Лермонтов\4975.jpg"/>
          <p:cNvPicPr>
            <a:picLocks noGrp="1" noChangeAspect="1" noChangeArrowheads="1"/>
          </p:cNvPicPr>
          <p:nvPr>
            <p:ph sz="quarter" idx="4"/>
          </p:nvPr>
        </p:nvPicPr>
        <p:blipFill>
          <a:blip r:embed="rId3" cstate="print"/>
          <a:srcRect/>
          <a:stretch>
            <a:fillRect/>
          </a:stretch>
        </p:blipFill>
        <p:spPr bwMode="auto">
          <a:xfrm>
            <a:off x="5436097" y="2780928"/>
            <a:ext cx="3312368" cy="3645024"/>
          </a:xfrm>
          <a:prstGeom prst="rect">
            <a:avLst/>
          </a:prstGeom>
          <a:noFill/>
          <a:effectLst>
            <a:softEdge rad="6350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7726680" y="3886200"/>
            <a:ext cx="45719" cy="46856"/>
          </a:xfrm>
        </p:spPr>
        <p:txBody>
          <a:bodyPr>
            <a:normAutofit fontScale="25000" lnSpcReduction="20000"/>
          </a:bodyPr>
          <a:lstStyle/>
          <a:p>
            <a:endParaRPr lang="ru-RU" sz="800" dirty="0"/>
          </a:p>
        </p:txBody>
      </p:sp>
      <p:sp>
        <p:nvSpPr>
          <p:cNvPr id="2" name="Заголовок 1"/>
          <p:cNvSpPr>
            <a:spLocks noGrp="1"/>
          </p:cNvSpPr>
          <p:nvPr>
            <p:ph type="ctrTitle"/>
          </p:nvPr>
        </p:nvSpPr>
        <p:spPr>
          <a:xfrm>
            <a:off x="0" y="1"/>
            <a:ext cx="9144000" cy="2708919"/>
          </a:xfrm>
        </p:spPr>
        <p:txBody>
          <a:bodyPr>
            <a:normAutofit/>
          </a:bodyPr>
          <a:lstStyle/>
          <a:p>
            <a:r>
              <a:rPr lang="ru-RU" sz="8000" b="1" dirty="0" smtClean="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rPr>
              <a:t>Творчество Лермонтова</a:t>
            </a:r>
            <a:endParaRPr lang="ru-RU" sz="8000" b="1" dirty="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endParaRPr>
          </a:p>
        </p:txBody>
      </p:sp>
      <p:pic>
        <p:nvPicPr>
          <p:cNvPr id="1026" name="Picture 2" descr="D:\Мои документы\Строева О. М\Лермонтов\0c294d6a17a50aa1bd56ab81f798e290.jpg"/>
          <p:cNvPicPr>
            <a:picLocks noChangeAspect="1" noChangeArrowheads="1"/>
          </p:cNvPicPr>
          <p:nvPr/>
        </p:nvPicPr>
        <p:blipFill>
          <a:blip r:embed="rId2" cstate="print"/>
          <a:srcRect/>
          <a:stretch>
            <a:fillRect/>
          </a:stretch>
        </p:blipFill>
        <p:spPr bwMode="auto">
          <a:xfrm>
            <a:off x="1187624" y="2564904"/>
            <a:ext cx="6768752" cy="4293096"/>
          </a:xfrm>
          <a:prstGeom prst="rect">
            <a:avLst/>
          </a:prstGeom>
          <a:noFill/>
          <a:effectLst>
            <a:softEdge rad="31750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858000"/>
          </a:xfrm>
        </p:spPr>
        <p:txBody>
          <a:bodyPr>
            <a:normAutofit/>
          </a:bodyPr>
          <a:lstStyle/>
          <a:p>
            <a:r>
              <a:rPr lang="ru-RU" sz="4800" b="1" spc="50" dirty="0" smtClean="0">
                <a:ln w="11430">
                  <a:solidFill>
                    <a:schemeClr val="accent2">
                      <a:lumMod val="50000"/>
                    </a:schemeClr>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nstantia" pitchFamily="18" charset="0"/>
              </a:rPr>
              <a:t>М. Ю. Лермонтов </a:t>
            </a:r>
            <a:r>
              <a:rPr lang="ru-RU" b="1" spc="50" dirty="0" smtClean="0">
                <a:ln w="11430">
                  <a:solidFill>
                    <a:schemeClr val="accent2">
                      <a:lumMod val="50000"/>
                    </a:schemeClr>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гордость русской литературы – великий поэт, прозаик, драматург, художник.</a:t>
            </a:r>
            <a:br>
              <a:rPr lang="ru-RU" b="1" spc="50" dirty="0" smtClean="0">
                <a:ln w="11430">
                  <a:solidFill>
                    <a:schemeClr val="accent2">
                      <a:lumMod val="50000"/>
                    </a:schemeClr>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ru-RU" b="1" spc="50" smtClean="0">
                <a:ln w="11430">
                  <a:solidFill>
                    <a:schemeClr val="accent2">
                      <a:lumMod val="50000"/>
                    </a:schemeClr>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(15 </a:t>
            </a:r>
            <a:r>
              <a:rPr lang="ru-RU" b="1" spc="50" dirty="0" smtClean="0">
                <a:ln w="11430">
                  <a:solidFill>
                    <a:schemeClr val="accent2">
                      <a:lumMod val="50000"/>
                    </a:schemeClr>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октября 1814 </a:t>
            </a:r>
            <a:r>
              <a:rPr lang="ru-RU" b="1" spc="50" smtClean="0">
                <a:ln w="11430">
                  <a:solidFill>
                    <a:schemeClr val="accent2">
                      <a:lumMod val="50000"/>
                    </a:schemeClr>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27 </a:t>
            </a:r>
            <a:r>
              <a:rPr lang="ru-RU" b="1" spc="50" dirty="0" smtClean="0">
                <a:ln w="11430">
                  <a:solidFill>
                    <a:schemeClr val="accent2">
                      <a:lumMod val="50000"/>
                    </a:schemeClr>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июля 1841)</a:t>
            </a:r>
            <a:br>
              <a:rPr lang="ru-RU" b="1" spc="50" dirty="0" smtClean="0">
                <a:ln w="11430">
                  <a:solidFill>
                    <a:schemeClr val="accent2">
                      <a:lumMod val="50000"/>
                    </a:schemeClr>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ru-RU" b="1" spc="50" dirty="0" smtClean="0">
                <a:ln w="11430">
                  <a:solidFill>
                    <a:schemeClr val="accent2">
                      <a:lumMod val="50000"/>
                    </a:schemeClr>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ru-RU" b="1" spc="50" dirty="0" smtClean="0">
                <a:ln w="11430">
                  <a:solidFill>
                    <a:schemeClr val="accent2">
                      <a:lumMod val="50000"/>
                    </a:schemeClr>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ru-RU" dirty="0">
              <a:ln w="11430">
                <a:solidFill>
                  <a:schemeClr val="accent2">
                    <a:lumMod val="50000"/>
                  </a:schemeClr>
                </a:solidFill>
              </a:l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42852"/>
            <a:ext cx="9144000" cy="1428760"/>
          </a:xfrm>
        </p:spPr>
        <p:txBody>
          <a:bodyPr>
            <a:noAutofit/>
          </a:bodyPr>
          <a:lstStyle/>
          <a:p>
            <a:r>
              <a:rPr lang="ru-RU" sz="6000" b="1" dirty="0" smtClean="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rPr>
              <a:t>Поэтическая исповедь М. Ю. Лермонтова</a:t>
            </a:r>
            <a:endParaRPr lang="ru-RU" sz="6000" b="1" dirty="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endParaRPr>
          </a:p>
        </p:txBody>
      </p:sp>
      <p:pic>
        <p:nvPicPr>
          <p:cNvPr id="3074" name="Picture 2" descr="F:\Лермонтов\58726107.png"/>
          <p:cNvPicPr>
            <a:picLocks noChangeAspect="1" noChangeArrowheads="1"/>
          </p:cNvPicPr>
          <p:nvPr/>
        </p:nvPicPr>
        <p:blipFill>
          <a:blip r:embed="rId2">
            <a:duotone>
              <a:prstClr val="black"/>
              <a:schemeClr val="accent6">
                <a:tint val="45000"/>
                <a:satMod val="400000"/>
              </a:schemeClr>
            </a:duotone>
          </a:blip>
          <a:srcRect l="998" t="1233" r="980" b="1233"/>
          <a:stretch>
            <a:fillRect/>
          </a:stretch>
        </p:blipFill>
        <p:spPr bwMode="auto">
          <a:xfrm>
            <a:off x="428596" y="2071678"/>
            <a:ext cx="8286808" cy="4429156"/>
          </a:xfrm>
          <a:prstGeom prst="rect">
            <a:avLst/>
          </a:prstGeom>
          <a:noFill/>
          <a:effectLst>
            <a:glow rad="228600">
              <a:schemeClr val="accent6">
                <a:satMod val="175000"/>
                <a:alpha val="40000"/>
              </a:schemeClr>
            </a:glo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0"/>
            <a:ext cx="4032448" cy="1268760"/>
          </a:xfrm>
        </p:spPr>
        <p:txBody>
          <a:bodyPr>
            <a:noAutofit/>
          </a:bodyPr>
          <a:lstStyle/>
          <a:p>
            <a:pPr algn="just" hangingPunct="0"/>
            <a:r>
              <a:rPr lang="ru-RU" sz="1600" dirty="0" smtClean="0"/>
              <a:t>Ш4Р1-5 Лермонтов М. Ю. Сильней </a:t>
            </a:r>
            <a:br>
              <a:rPr lang="ru-RU" sz="1600" dirty="0" smtClean="0"/>
            </a:br>
            <a:r>
              <a:rPr lang="ru-RU" sz="1600" dirty="0" smtClean="0"/>
              <a:t>   Л49   страданий роковых: стихотворения, поэмы / Сост. и авт. вступ. статьи С. </a:t>
            </a:r>
            <a:r>
              <a:rPr lang="ru-RU" sz="1600" dirty="0" err="1" smtClean="0"/>
              <a:t>Золотцев</a:t>
            </a:r>
            <a:r>
              <a:rPr lang="ru-RU" sz="1600" dirty="0" smtClean="0"/>
              <a:t>. - М. : Воениздат, 1992. - 559 с. </a:t>
            </a:r>
            <a:endParaRPr lang="ru-RU" sz="1600" dirty="0"/>
          </a:p>
        </p:txBody>
      </p:sp>
      <p:sp>
        <p:nvSpPr>
          <p:cNvPr id="4" name="Текст 3"/>
          <p:cNvSpPr>
            <a:spLocks noGrp="1"/>
          </p:cNvSpPr>
          <p:nvPr>
            <p:ph type="body" sz="half" idx="2"/>
          </p:nvPr>
        </p:nvSpPr>
        <p:spPr>
          <a:xfrm>
            <a:off x="285720" y="1500174"/>
            <a:ext cx="3786214" cy="5357826"/>
          </a:xfrm>
        </p:spPr>
        <p:txBody>
          <a:bodyPr>
            <a:normAutofit/>
          </a:bodyPr>
          <a:lstStyle/>
          <a:p>
            <a:pPr algn="just"/>
            <a:r>
              <a:rPr lang="ru-RU" sz="1800" dirty="0" smtClean="0"/>
              <a:t>Основу настоящего издания произведений великого русского поэта М. Ю. Лермонтова составляют вольнолюбивая и патриотическая лирика, поэмы «Демон», «Мцыри», «Беглец» и другие. Максимально полно в книге представлены стихи военно-патриотической тематики. С детства входят в наше сознание строки об одиноком белеющем парусе. В них поэт самыми простыми словами и вместе с тем предельно глубоко, точно и зримо раскрыл свою мятежную душу, ее неукротимое стремление познать мир.</a:t>
            </a:r>
          </a:p>
          <a:p>
            <a:pPr algn="just"/>
            <a:r>
              <a:rPr lang="ru-RU" sz="1800" dirty="0" smtClean="0"/>
              <a:t>Книга рассчитана на массового читателя.</a:t>
            </a:r>
            <a:endParaRPr lang="ru-RU" sz="1800" dirty="0"/>
          </a:p>
        </p:txBody>
      </p:sp>
      <p:pic>
        <p:nvPicPr>
          <p:cNvPr id="2050" name="Picture 2" descr="F:\Лермонтов\книги лермонтов\IMG_0001.jpg"/>
          <p:cNvPicPr>
            <a:picLocks noGrp="1" noChangeAspect="1" noChangeArrowheads="1"/>
          </p:cNvPicPr>
          <p:nvPr>
            <p:ph idx="1"/>
          </p:nvPr>
        </p:nvPicPr>
        <p:blipFill>
          <a:blip r:embed="rId2" cstate="print"/>
          <a:srcRect l="5225"/>
          <a:stretch>
            <a:fillRect/>
          </a:stretch>
        </p:blipFill>
        <p:spPr bwMode="auto">
          <a:xfrm>
            <a:off x="4572000" y="428604"/>
            <a:ext cx="4101688" cy="6008743"/>
          </a:xfrm>
          <a:prstGeom prst="rect">
            <a:avLst/>
          </a:prstGeom>
          <a:noFill/>
          <a:effectLst>
            <a:outerShdw blurRad="76200" dir="18900000" sy="23000" kx="-1200000" algn="bl" rotWithShape="0">
              <a:prstClr val="black">
                <a:alpha val="20000"/>
              </a:prst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214290"/>
            <a:ext cx="3857652" cy="1000132"/>
          </a:xfrm>
        </p:spPr>
        <p:txBody>
          <a:bodyPr>
            <a:normAutofit/>
          </a:bodyPr>
          <a:lstStyle/>
          <a:p>
            <a:pPr algn="just"/>
            <a:r>
              <a:rPr lang="ru-RU" sz="1600" dirty="0" smtClean="0"/>
              <a:t>Ш4Р1 Лермонтов М. Ю. Собрание</a:t>
            </a:r>
            <a:br>
              <a:rPr lang="ru-RU" sz="1600" dirty="0" smtClean="0"/>
            </a:br>
            <a:r>
              <a:rPr lang="ru-RU" sz="1600" dirty="0" smtClean="0"/>
              <a:t>  Л49   сочинений в 3-х т. Т. 1. – М. : РИПОЛ, 1993. – 480 с.</a:t>
            </a:r>
            <a:endParaRPr lang="ru-RU" sz="1600" dirty="0"/>
          </a:p>
        </p:txBody>
      </p:sp>
      <p:sp>
        <p:nvSpPr>
          <p:cNvPr id="4" name="Текст 3"/>
          <p:cNvSpPr>
            <a:spLocks noGrp="1"/>
          </p:cNvSpPr>
          <p:nvPr>
            <p:ph type="body" sz="half" idx="2"/>
          </p:nvPr>
        </p:nvSpPr>
        <p:spPr>
          <a:xfrm>
            <a:off x="357158" y="1435100"/>
            <a:ext cx="3643338" cy="5208610"/>
          </a:xfrm>
        </p:spPr>
        <p:txBody>
          <a:bodyPr>
            <a:normAutofit/>
          </a:bodyPr>
          <a:lstStyle/>
          <a:p>
            <a:pPr algn="just"/>
            <a:r>
              <a:rPr lang="ru-RU" sz="1800" dirty="0" smtClean="0"/>
              <a:t>Данное издание представляет собой трехтомное собрание сочинений Михаила Юрьевича Лермонтова. В первый том вошли стихи в хронологической последовательности, начиная с 1828 года по 1841 год включительно. Также в книге опубликованы стихотворения неизвестных годов и несколько поэм. М. Ю. Лермонтов — вторая, после Пушкина, величина в русской литературе первой половины ХIХ века. Можно сказать, что и подлинную поэтическую гениальность разбудила в Лермонтове дуэль и гибель Пушкина.</a:t>
            </a:r>
            <a:endParaRPr lang="ru-RU" sz="1800" dirty="0"/>
          </a:p>
        </p:txBody>
      </p:sp>
      <p:pic>
        <p:nvPicPr>
          <p:cNvPr id="3074" name="Picture 2" descr="F:\Лермонтов\книги лермонтов\IMG_0002.jpg"/>
          <p:cNvPicPr>
            <a:picLocks noGrp="1" noChangeAspect="1" noChangeArrowheads="1"/>
          </p:cNvPicPr>
          <p:nvPr>
            <p:ph idx="1"/>
          </p:nvPr>
        </p:nvPicPr>
        <p:blipFill>
          <a:blip r:embed="rId2" cstate="print"/>
          <a:srcRect l="7098" b="2810"/>
          <a:stretch>
            <a:fillRect/>
          </a:stretch>
        </p:blipFill>
        <p:spPr bwMode="auto">
          <a:xfrm>
            <a:off x="4788024" y="476671"/>
            <a:ext cx="3913664" cy="590596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73050"/>
            <a:ext cx="4071966" cy="941372"/>
          </a:xfrm>
        </p:spPr>
        <p:txBody>
          <a:bodyPr>
            <a:normAutofit/>
          </a:bodyPr>
          <a:lstStyle/>
          <a:p>
            <a:pPr algn="just"/>
            <a:r>
              <a:rPr lang="ru-RU" sz="1800" dirty="0" smtClean="0"/>
              <a:t>Ш4Р1 Лермонтов М. Ю. Поэзия / </a:t>
            </a:r>
            <a:br>
              <a:rPr lang="ru-RU" sz="1800" dirty="0" smtClean="0"/>
            </a:br>
            <a:r>
              <a:rPr lang="ru-RU" sz="1800" dirty="0" smtClean="0"/>
              <a:t>  Л49    М. Ю. Лермонтов. - М. : Детская литература, 1976. - 336 с.</a:t>
            </a:r>
            <a:endParaRPr lang="ru-RU" sz="1800" dirty="0"/>
          </a:p>
        </p:txBody>
      </p:sp>
      <p:sp>
        <p:nvSpPr>
          <p:cNvPr id="4" name="Текст 3"/>
          <p:cNvSpPr>
            <a:spLocks noGrp="1"/>
          </p:cNvSpPr>
          <p:nvPr>
            <p:ph type="body" sz="half" idx="2"/>
          </p:nvPr>
        </p:nvSpPr>
        <p:spPr>
          <a:xfrm>
            <a:off x="357158" y="1500174"/>
            <a:ext cx="3714776" cy="5357826"/>
          </a:xfrm>
        </p:spPr>
        <p:txBody>
          <a:bodyPr>
            <a:normAutofit/>
          </a:bodyPr>
          <a:lstStyle/>
          <a:p>
            <a:pPr algn="just"/>
            <a:r>
              <a:rPr lang="ru-RU" sz="1600" dirty="0" smtClean="0"/>
              <a:t>В данную книгу вошли: поэтические произведения М. Ю. Лермонтова, отобранные самим поэтом и изданные при его жизни; стихи, написанные в 1841 году, перед самой кончиной поэта, их Лермонтов не успел напечатать; поэтические сочинения, которые по причинам цензурным Лермонтов напечатать не мог: такие как «Смерть Поэта», «Прощай немытая Россия», поэма «Демон», драма «Маскарад». «Это тот Лермонтов, каким он хотел представить перед публикой и потомством» (</a:t>
            </a:r>
            <a:r>
              <a:rPr lang="ru-RU" sz="1600" dirty="0" err="1" smtClean="0"/>
              <a:t>Андронников</a:t>
            </a:r>
            <a:r>
              <a:rPr lang="ru-RU" sz="1600" dirty="0" smtClean="0"/>
              <a:t>).</a:t>
            </a:r>
            <a:endParaRPr lang="ru-RU" sz="1600" dirty="0"/>
          </a:p>
        </p:txBody>
      </p:sp>
      <p:pic>
        <p:nvPicPr>
          <p:cNvPr id="1026" name="Picture 2" descr="F:\Лермонтов\Изображение 001.jpg"/>
          <p:cNvPicPr>
            <a:picLocks noGrp="1" noChangeAspect="1" noChangeArrowheads="1"/>
          </p:cNvPicPr>
          <p:nvPr>
            <p:ph idx="1"/>
          </p:nvPr>
        </p:nvPicPr>
        <p:blipFill>
          <a:blip r:embed="rId2" cstate="print"/>
          <a:srcRect l="597" t="55812" r="816"/>
          <a:stretch>
            <a:fillRect/>
          </a:stretch>
        </p:blipFill>
        <p:spPr bwMode="auto">
          <a:xfrm rot="16200000">
            <a:off x="3826409" y="1510293"/>
            <a:ext cx="5976665" cy="3909418"/>
          </a:xfrm>
          <a:prstGeom prst="rect">
            <a:avLst/>
          </a:prstGeom>
          <a:noFill/>
          <a:scene3d>
            <a:camera prst="orthographicFront"/>
            <a:lightRig rig="threePt" dir="t"/>
          </a:scene3d>
          <a:sp3d>
            <a:bevelT prst="angle"/>
          </a:sp3d>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142852"/>
            <a:ext cx="4143404" cy="1071570"/>
          </a:xfrm>
        </p:spPr>
        <p:txBody>
          <a:bodyPr>
            <a:normAutofit/>
          </a:bodyPr>
          <a:lstStyle/>
          <a:p>
            <a:pPr algn="just"/>
            <a:r>
              <a:rPr lang="ru-RU" sz="1800" dirty="0" smtClean="0"/>
              <a:t>Ш4Р1 Лермонтов М. Ю. Сочинения в</a:t>
            </a:r>
            <a:br>
              <a:rPr lang="ru-RU" sz="1800" dirty="0" smtClean="0"/>
            </a:br>
            <a:r>
              <a:rPr lang="ru-RU" sz="1800" dirty="0" smtClean="0"/>
              <a:t>  Л49  двух томах. Т. 1. – М.: Правда, 1988. – 720 с.</a:t>
            </a:r>
            <a:endParaRPr lang="ru-RU" sz="1800" dirty="0"/>
          </a:p>
        </p:txBody>
      </p:sp>
      <p:sp>
        <p:nvSpPr>
          <p:cNvPr id="4" name="Текст 3"/>
          <p:cNvSpPr>
            <a:spLocks noGrp="1"/>
          </p:cNvSpPr>
          <p:nvPr>
            <p:ph type="body" sz="half" idx="2"/>
          </p:nvPr>
        </p:nvSpPr>
        <p:spPr>
          <a:xfrm>
            <a:off x="285720" y="1357298"/>
            <a:ext cx="4000528" cy="5500702"/>
          </a:xfrm>
        </p:spPr>
        <p:txBody>
          <a:bodyPr>
            <a:normAutofit/>
          </a:bodyPr>
          <a:lstStyle/>
          <a:p>
            <a:pPr algn="just"/>
            <a:r>
              <a:rPr lang="ru-RU" sz="1600" dirty="0" smtClean="0"/>
              <a:t>В первый том «Сочинений» выдающегося русского поэта М. Ю. Лермонтова вошли стихотворения 1828 – 1841 гг. и поэмы («Кавказский пленник», «Корсар», «Корсар», «Демон», «Мцыри» и др.</a:t>
            </a:r>
          </a:p>
          <a:p>
            <a:pPr algn="just"/>
            <a:r>
              <a:rPr lang="ru-RU" sz="1600" dirty="0" smtClean="0"/>
              <a:t>Великая человечность Лермонтова, пластичность его образов, его способность «перевоплощаться» – в Максима </a:t>
            </a:r>
            <a:r>
              <a:rPr lang="ru-RU" sz="1600" dirty="0" err="1" smtClean="0"/>
              <a:t>Максимыча</a:t>
            </a:r>
            <a:r>
              <a:rPr lang="ru-RU" sz="1600" dirty="0" smtClean="0"/>
              <a:t>, в Казбича, в </a:t>
            </a:r>
            <a:r>
              <a:rPr lang="ru-RU" sz="1600" dirty="0" err="1" smtClean="0"/>
              <a:t>Азамата</a:t>
            </a:r>
            <a:r>
              <a:rPr lang="ru-RU" sz="1600" dirty="0" smtClean="0"/>
              <a:t>, </a:t>
            </a:r>
            <a:r>
              <a:rPr lang="ru-RU" sz="1600" dirty="0" err="1" smtClean="0"/>
              <a:t>в</a:t>
            </a:r>
            <a:r>
              <a:rPr lang="ru-RU" sz="1600" dirty="0" smtClean="0"/>
              <a:t> Бэлу, в княжну Мэри, в Печорина, соединение простоты и возвышенности, естественности и оригинальности – свойства не только созданий Лермонтова, но и его самого. И через всю жизнь проносим мы в душе образ этого человека – грустного, строгого, нежного, властного, скромного, смелого, благородного, язвительного, мечтательного, насмешливого, застенчивого, наделенного могучими страстями и волей и проницательным беспощадным умом.</a:t>
            </a:r>
            <a:endParaRPr lang="ru-RU" sz="1600" dirty="0"/>
          </a:p>
        </p:txBody>
      </p:sp>
      <p:pic>
        <p:nvPicPr>
          <p:cNvPr id="1026" name="Picture 2" descr="F:\Лермонтов\IMG.jpg"/>
          <p:cNvPicPr>
            <a:picLocks noGrp="1" noChangeAspect="1" noChangeArrowheads="1"/>
          </p:cNvPicPr>
          <p:nvPr>
            <p:ph idx="1"/>
          </p:nvPr>
        </p:nvPicPr>
        <p:blipFill>
          <a:blip r:embed="rId2" cstate="print"/>
          <a:srcRect l="57236" t="418" b="5374"/>
          <a:stretch>
            <a:fillRect/>
          </a:stretch>
        </p:blipFill>
        <p:spPr bwMode="auto">
          <a:xfrm>
            <a:off x="4857752" y="500042"/>
            <a:ext cx="3845648" cy="585791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4320480" cy="980728"/>
          </a:xfrm>
        </p:spPr>
        <p:txBody>
          <a:bodyPr>
            <a:noAutofit/>
          </a:bodyPr>
          <a:lstStyle/>
          <a:p>
            <a:pPr algn="just" hangingPunct="0"/>
            <a:r>
              <a:rPr lang="ru-RU" sz="1600" dirty="0" smtClean="0"/>
              <a:t>Ш4Р6-44 Лермонтов М. Ю. Стихотворения.</a:t>
            </a:r>
            <a:br>
              <a:rPr lang="ru-RU" sz="1600" dirty="0" smtClean="0"/>
            </a:br>
            <a:r>
              <a:rPr lang="ru-RU" sz="1600" dirty="0" smtClean="0"/>
              <a:t>    Л49    Поэмы / М. Ю. Лермонтов. - М. :</a:t>
            </a:r>
            <a:br>
              <a:rPr lang="ru-RU" sz="1600" dirty="0" smtClean="0"/>
            </a:br>
            <a:r>
              <a:rPr lang="ru-RU" sz="1600" dirty="0" err="1" smtClean="0"/>
              <a:t>Худож</a:t>
            </a:r>
            <a:r>
              <a:rPr lang="ru-RU" sz="1600" dirty="0" smtClean="0"/>
              <a:t>. лит., 1980. - 223 с.</a:t>
            </a:r>
            <a:endParaRPr lang="ru-RU" sz="1600" dirty="0"/>
          </a:p>
        </p:txBody>
      </p:sp>
      <p:sp>
        <p:nvSpPr>
          <p:cNvPr id="4" name="Текст 3"/>
          <p:cNvSpPr>
            <a:spLocks noGrp="1"/>
          </p:cNvSpPr>
          <p:nvPr>
            <p:ph type="body" sz="half" idx="2"/>
          </p:nvPr>
        </p:nvSpPr>
        <p:spPr>
          <a:xfrm>
            <a:off x="285720" y="1428736"/>
            <a:ext cx="4000528" cy="5286412"/>
          </a:xfrm>
        </p:spPr>
        <p:txBody>
          <a:bodyPr>
            <a:normAutofit lnSpcReduction="10000"/>
          </a:bodyPr>
          <a:lstStyle/>
          <a:p>
            <a:pPr algn="just"/>
            <a:r>
              <a:rPr lang="ru-RU" sz="1800" dirty="0" smtClean="0"/>
              <a:t>В книгу вошли избранные стихотворения М. Ю. Лермонтова, в большинстве своём отобранные для печати самим поэтом. Кроме того, в сборник включены поэмы: «Песня про царя Ивана Васильевича…», «Тамбовская казначейша», «Беглец», «Демон» и «Мцыри».</a:t>
            </a:r>
          </a:p>
          <a:p>
            <a:pPr algn="just"/>
            <a:r>
              <a:rPr lang="ru-RU" sz="1800" dirty="0" smtClean="0"/>
              <a:t>На сколько бы стал чернее и горше тот мрачный январский день 1837 года, когда навеки закрылись глаза Пушкина, если бы Россия не узнала тогда стихов Лермонтова. Новый, никому не известный поэт посмел сказать правду, о которой молчали даже пушкинские друзья. Лермонтов навсегда останется одной из самых героических фигур в истории русской литературы и в истории русского общества.</a:t>
            </a:r>
            <a:endParaRPr lang="ru-RU" sz="1800" dirty="0"/>
          </a:p>
        </p:txBody>
      </p:sp>
      <p:pic>
        <p:nvPicPr>
          <p:cNvPr id="6146" name="Picture 2" descr="F:\Лермонтов\книги лермонтов\IMG_0007.jpg"/>
          <p:cNvPicPr>
            <a:picLocks noGrp="1" noChangeAspect="1" noChangeArrowheads="1"/>
          </p:cNvPicPr>
          <p:nvPr>
            <p:ph idx="1"/>
          </p:nvPr>
        </p:nvPicPr>
        <p:blipFill>
          <a:blip r:embed="rId2" cstate="print"/>
          <a:srcRect l="63172" b="25702"/>
          <a:stretch>
            <a:fillRect/>
          </a:stretch>
        </p:blipFill>
        <p:spPr bwMode="auto">
          <a:xfrm>
            <a:off x="4854741" y="476671"/>
            <a:ext cx="3832059" cy="5952725"/>
          </a:xfrm>
          <a:prstGeom prst="rect">
            <a:avLst/>
          </a:prstGeom>
          <a:noFill/>
          <a:scene3d>
            <a:camera prst="orthographicFront"/>
            <a:lightRig rig="threePt" dir="t"/>
          </a:scene3d>
          <a:sp3d>
            <a:bevelT w="152400" h="50800" prst="softRound"/>
          </a:sp3d>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142852"/>
            <a:ext cx="4000528" cy="1428760"/>
          </a:xfrm>
        </p:spPr>
        <p:txBody>
          <a:bodyPr>
            <a:noAutofit/>
          </a:bodyPr>
          <a:lstStyle/>
          <a:p>
            <a:pPr algn="just"/>
            <a:r>
              <a:rPr lang="ru-RU" sz="1600" dirty="0" smtClean="0"/>
              <a:t>Ш4Р1 Лермонтов М. Ю. Полное</a:t>
            </a:r>
            <a:br>
              <a:rPr lang="ru-RU" sz="1600" dirty="0" smtClean="0"/>
            </a:br>
            <a:r>
              <a:rPr lang="ru-RU" sz="1600" dirty="0" smtClean="0"/>
              <a:t>  Л49   собрание стихотворений. В 2-х т. Т. 1. Стихотворения и драмы / М. Ю. Лермонтов. – Л. : Сов. Писатель, 1989. – 688 с.</a:t>
            </a:r>
            <a:endParaRPr lang="ru-RU" sz="1600" dirty="0"/>
          </a:p>
        </p:txBody>
      </p:sp>
      <p:sp>
        <p:nvSpPr>
          <p:cNvPr id="4" name="Текст 3"/>
          <p:cNvSpPr>
            <a:spLocks noGrp="1"/>
          </p:cNvSpPr>
          <p:nvPr>
            <p:ph type="body" sz="half" idx="2"/>
          </p:nvPr>
        </p:nvSpPr>
        <p:spPr>
          <a:xfrm>
            <a:off x="285720" y="1857364"/>
            <a:ext cx="3786214" cy="4714908"/>
          </a:xfrm>
        </p:spPr>
        <p:txBody>
          <a:bodyPr>
            <a:normAutofit/>
          </a:bodyPr>
          <a:lstStyle/>
          <a:p>
            <a:pPr algn="just"/>
            <a:r>
              <a:rPr lang="ru-RU" sz="1800" dirty="0" smtClean="0"/>
              <a:t>По своей полноте это издание стихотворных произведений М. Ю. Лермонтова (1814 – 1841) превосходит все предыдущие. В первом томе представлены все жанры раннего поэтического творчества Лермонтова, за исключением поэм. Том строится из следующих разделов: «Стихотворения» (1828 – 1836), «Драмы» (1830 – 1836), «Приложения», «Другие редакции и варианты». Второй раздел тома составляют драмы в стихах: «Испанцы», «Маскарад», «</a:t>
            </a:r>
            <a:r>
              <a:rPr lang="ru-RU" sz="1800" dirty="0" err="1" smtClean="0"/>
              <a:t>Арбенин</a:t>
            </a:r>
            <a:r>
              <a:rPr lang="ru-RU" sz="1800" dirty="0" smtClean="0"/>
              <a:t>».</a:t>
            </a:r>
            <a:endParaRPr lang="ru-RU" sz="1800" dirty="0"/>
          </a:p>
        </p:txBody>
      </p:sp>
      <p:pic>
        <p:nvPicPr>
          <p:cNvPr id="8194" name="Picture 2" descr="F:\Лермонтов\книги лермонтов\IMG_0009.jpg"/>
          <p:cNvPicPr>
            <a:picLocks noGrp="1" noChangeAspect="1" noChangeArrowheads="1"/>
          </p:cNvPicPr>
          <p:nvPr>
            <p:ph idx="1"/>
          </p:nvPr>
        </p:nvPicPr>
        <p:blipFill>
          <a:blip r:embed="rId2" cstate="print"/>
          <a:srcRect l="58946" b="5067"/>
          <a:stretch>
            <a:fillRect/>
          </a:stretch>
        </p:blipFill>
        <p:spPr bwMode="auto">
          <a:xfrm>
            <a:off x="4786314" y="436429"/>
            <a:ext cx="3900486" cy="593927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273050"/>
            <a:ext cx="4071966" cy="1162050"/>
          </a:xfrm>
        </p:spPr>
        <p:txBody>
          <a:bodyPr>
            <a:normAutofit fontScale="90000"/>
          </a:bodyPr>
          <a:lstStyle/>
          <a:p>
            <a:pPr algn="just"/>
            <a:r>
              <a:rPr lang="ru-RU" sz="1800" dirty="0" smtClean="0"/>
              <a:t>Ш4Р1 Лермонтов М. Ю. Стихотворения;</a:t>
            </a:r>
            <a:br>
              <a:rPr lang="ru-RU" sz="1800" dirty="0" smtClean="0"/>
            </a:br>
            <a:r>
              <a:rPr lang="ru-RU" sz="1800" dirty="0" smtClean="0"/>
              <a:t>  Л49 Поэмы; Маскарад; Герой нашего времени / М. Ю. Лермонтов. – М. : </a:t>
            </a:r>
            <a:r>
              <a:rPr lang="ru-RU" sz="1800" dirty="0" err="1" smtClean="0"/>
              <a:t>Худож</a:t>
            </a:r>
            <a:r>
              <a:rPr lang="ru-RU" sz="1800" dirty="0" smtClean="0"/>
              <a:t>. Лит., 1981. – 364 с.</a:t>
            </a:r>
            <a:endParaRPr lang="ru-RU" sz="1800" dirty="0"/>
          </a:p>
        </p:txBody>
      </p:sp>
      <p:sp>
        <p:nvSpPr>
          <p:cNvPr id="4" name="Текст 3"/>
          <p:cNvSpPr>
            <a:spLocks noGrp="1"/>
          </p:cNvSpPr>
          <p:nvPr>
            <p:ph type="body" sz="half" idx="2"/>
          </p:nvPr>
        </p:nvSpPr>
        <p:spPr>
          <a:xfrm>
            <a:off x="357158" y="1643050"/>
            <a:ext cx="3786214" cy="4929222"/>
          </a:xfrm>
        </p:spPr>
        <p:txBody>
          <a:bodyPr>
            <a:noAutofit/>
          </a:bodyPr>
          <a:lstStyle/>
          <a:p>
            <a:pPr algn="just"/>
            <a:r>
              <a:rPr lang="ru-RU" sz="1800" dirty="0" smtClean="0"/>
              <a:t>В книгу вошли избранные стихотворения, поэмы, повести в стихах М. Ю. Лермонтова, драма «Маскарад» и роман «Герой нашего времени».</a:t>
            </a:r>
          </a:p>
          <a:p>
            <a:pPr algn="just"/>
            <a:r>
              <a:rPr lang="ru-RU" sz="1800" dirty="0" smtClean="0"/>
              <a:t>Стихи Лермонтова продолжают потрясать нас и сегодня так же, как потрясали они его современников. Нечто существенное и почти таинственное отличает их от всего написанного на ту же тему. Скорбь, гнев, любовь у него – глубоко </a:t>
            </a:r>
            <a:r>
              <a:rPr lang="ru-RU" sz="1800" dirty="0" err="1" smtClean="0"/>
              <a:t>личны</a:t>
            </a:r>
            <a:r>
              <a:rPr lang="ru-RU" sz="1800" dirty="0" smtClean="0"/>
              <a:t>, и поэт стремится передать непосредственность своего индивидуального отношения к предмету любви или ненависти в самом художественном тексте – здесь и сейчас! </a:t>
            </a:r>
            <a:endParaRPr lang="ru-RU" sz="1800" dirty="0"/>
          </a:p>
        </p:txBody>
      </p:sp>
      <p:pic>
        <p:nvPicPr>
          <p:cNvPr id="9218" name="Picture 2" descr="F:\Лермонтов\книги лермонтов\IMG_0010.jpg"/>
          <p:cNvPicPr>
            <a:picLocks noGrp="1" noChangeAspect="1" noChangeArrowheads="1"/>
          </p:cNvPicPr>
          <p:nvPr>
            <p:ph idx="1"/>
          </p:nvPr>
        </p:nvPicPr>
        <p:blipFill>
          <a:blip r:embed="rId2" cstate="print"/>
          <a:srcRect l="51903"/>
          <a:stretch>
            <a:fillRect/>
          </a:stretch>
        </p:blipFill>
        <p:spPr bwMode="auto">
          <a:xfrm>
            <a:off x="4761110" y="428604"/>
            <a:ext cx="3923410" cy="592935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2714620"/>
          </a:xfrm>
        </p:spPr>
        <p:txBody>
          <a:bodyPr>
            <a:normAutofit/>
          </a:bodyPr>
          <a:lstStyle/>
          <a:p>
            <a:r>
              <a:rPr lang="ru-RU" sz="8000" b="1" dirty="0" smtClean="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rPr>
              <a:t>Этюды о Лермонтове</a:t>
            </a:r>
            <a:endParaRPr lang="ru-RU" sz="8000" b="1" dirty="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endParaRPr>
          </a:p>
        </p:txBody>
      </p:sp>
      <p:pic>
        <p:nvPicPr>
          <p:cNvPr id="1026" name="Picture 2" descr="F:\Лермонтов\lermontov.jpg"/>
          <p:cNvPicPr>
            <a:picLocks noChangeAspect="1" noChangeArrowheads="1"/>
          </p:cNvPicPr>
          <p:nvPr/>
        </p:nvPicPr>
        <p:blipFill>
          <a:blip r:embed="rId2"/>
          <a:srcRect/>
          <a:stretch>
            <a:fillRect/>
          </a:stretch>
        </p:blipFill>
        <p:spPr bwMode="auto">
          <a:xfrm>
            <a:off x="1" y="2474770"/>
            <a:ext cx="3357554" cy="4383230"/>
          </a:xfrm>
          <a:prstGeom prst="rect">
            <a:avLst/>
          </a:prstGeom>
          <a:noFill/>
          <a:effectLst>
            <a:softEdge rad="635000"/>
          </a:effectLst>
        </p:spPr>
      </p:pic>
      <p:pic>
        <p:nvPicPr>
          <p:cNvPr id="1027" name="Picture 3" descr="F:\Лермонтов\письменный стол.jpg"/>
          <p:cNvPicPr>
            <a:picLocks noChangeAspect="1" noChangeArrowheads="1"/>
          </p:cNvPicPr>
          <p:nvPr/>
        </p:nvPicPr>
        <p:blipFill>
          <a:blip r:embed="rId3"/>
          <a:srcRect l="1008" t="2209" r="1455" b="589"/>
          <a:stretch>
            <a:fillRect/>
          </a:stretch>
        </p:blipFill>
        <p:spPr bwMode="auto">
          <a:xfrm>
            <a:off x="2725981" y="2500306"/>
            <a:ext cx="6418019" cy="4357694"/>
          </a:xfrm>
          <a:prstGeom prst="rect">
            <a:avLst/>
          </a:prstGeom>
          <a:noFill/>
          <a:effectLst>
            <a:softEdge rad="635000"/>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142852"/>
            <a:ext cx="4214842" cy="1000132"/>
          </a:xfrm>
        </p:spPr>
        <p:txBody>
          <a:bodyPr>
            <a:normAutofit/>
          </a:bodyPr>
          <a:lstStyle/>
          <a:p>
            <a:pPr algn="just"/>
            <a:r>
              <a:rPr lang="ru-RU" sz="1800" dirty="0" smtClean="0"/>
              <a:t>Коростелёва В. Герой своего времени / В. Коростелёва // Сельская жизнь. – 2009. – 15-21 октября.</a:t>
            </a:r>
            <a:endParaRPr lang="ru-RU" sz="1800" dirty="0"/>
          </a:p>
        </p:txBody>
      </p:sp>
      <p:sp>
        <p:nvSpPr>
          <p:cNvPr id="4" name="Текст 3"/>
          <p:cNvSpPr>
            <a:spLocks noGrp="1"/>
          </p:cNvSpPr>
          <p:nvPr>
            <p:ph type="body" sz="half" idx="2"/>
          </p:nvPr>
        </p:nvSpPr>
        <p:spPr>
          <a:xfrm>
            <a:off x="285720" y="1357298"/>
            <a:ext cx="3929090" cy="5286412"/>
          </a:xfrm>
        </p:spPr>
        <p:txBody>
          <a:bodyPr>
            <a:normAutofit/>
          </a:bodyPr>
          <a:lstStyle/>
          <a:p>
            <a:pPr algn="just"/>
            <a:r>
              <a:rPr lang="ru-RU" sz="1600" dirty="0" smtClean="0"/>
              <a:t>В статье В. Коростелёвой «Герой своего времени», выпущенной к 195-летию М. Ю. Лермонтова в газете «Сельская жизнь», рассказывается о биографии и о творческом пути поэта. Чтобы правильно понять характер Лермонтова, как говорит автор, необходимо знать политическую обстановку, сложившуюся в России в 30е годы XIX века, так как она оказала большое влияние на формирование Лермонтова как Человека. Молодое поколение не могло выступить против царского режима, но, несмотря на реакцию, лучшие люди продолжали бороться, и среди них первым был Лермонтов. М. Ю. Лермонтов всегда был чужим в </a:t>
            </a:r>
            <a:r>
              <a:rPr lang="ru-RU" sz="1600" dirty="0" err="1" smtClean="0"/>
              <a:t>высокосветских</a:t>
            </a:r>
            <a:r>
              <a:rPr lang="ru-RU" sz="1600" dirty="0" smtClean="0"/>
              <a:t> кругах России — там его не замечали до самой смерти, но его именем открывается новая страница русской литературы. Обо всем этом мы узнаем из данной статьи.</a:t>
            </a:r>
            <a:endParaRPr lang="ru-RU" sz="1600" dirty="0"/>
          </a:p>
        </p:txBody>
      </p:sp>
      <p:pic>
        <p:nvPicPr>
          <p:cNvPr id="11266" name="Picture 2" descr="F:\Лермонтов\книги лермонтов\IMG_0012.jpg"/>
          <p:cNvPicPr>
            <a:picLocks noGrp="1" noChangeAspect="1" noChangeArrowheads="1"/>
          </p:cNvPicPr>
          <p:nvPr>
            <p:ph idx="1"/>
          </p:nvPr>
        </p:nvPicPr>
        <p:blipFill>
          <a:blip r:embed="rId2" cstate="print">
            <a:lum contrast="10000"/>
          </a:blip>
          <a:srcRect l="5416" r="3020"/>
          <a:stretch>
            <a:fillRect/>
          </a:stretch>
        </p:blipFill>
        <p:spPr bwMode="auto">
          <a:xfrm>
            <a:off x="4788024" y="1556792"/>
            <a:ext cx="4083320" cy="4895529"/>
          </a:xfrm>
          <a:prstGeom prst="rect">
            <a:avLst/>
          </a:prstGeom>
          <a:noFill/>
        </p:spPr>
      </p:pic>
      <p:pic>
        <p:nvPicPr>
          <p:cNvPr id="11267" name="Picture 3" descr="F:\Лермонтов\книги лермонтов\IMG_0013.jpg"/>
          <p:cNvPicPr>
            <a:picLocks noChangeAspect="1" noChangeArrowheads="1"/>
          </p:cNvPicPr>
          <p:nvPr/>
        </p:nvPicPr>
        <p:blipFill>
          <a:blip r:embed="rId3" cstate="print">
            <a:lum contrast="10000"/>
          </a:blip>
          <a:srcRect l="3166" t="26139" r="6591" b="38908"/>
          <a:stretch>
            <a:fillRect/>
          </a:stretch>
        </p:blipFill>
        <p:spPr bwMode="auto">
          <a:xfrm>
            <a:off x="4788024" y="404664"/>
            <a:ext cx="4092632" cy="1152128"/>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flipV="1">
            <a:off x="7668344" y="5638799"/>
            <a:ext cx="104056" cy="45719"/>
          </a:xfrm>
        </p:spPr>
        <p:txBody>
          <a:bodyPr>
            <a:normAutofit fontScale="25000" lnSpcReduction="20000"/>
          </a:bodyPr>
          <a:lstStyle/>
          <a:p>
            <a:endParaRPr lang="ru-RU" sz="800" dirty="0"/>
          </a:p>
        </p:txBody>
      </p:sp>
      <p:sp>
        <p:nvSpPr>
          <p:cNvPr id="2" name="Заголовок 1"/>
          <p:cNvSpPr>
            <a:spLocks noGrp="1"/>
          </p:cNvSpPr>
          <p:nvPr>
            <p:ph type="ctrTitle"/>
          </p:nvPr>
        </p:nvSpPr>
        <p:spPr>
          <a:xfrm>
            <a:off x="142844" y="1"/>
            <a:ext cx="9001156" cy="2071678"/>
          </a:xfrm>
        </p:spPr>
        <p:txBody>
          <a:bodyPr>
            <a:noAutofit/>
          </a:bodyPr>
          <a:lstStyle/>
          <a:p>
            <a:r>
              <a:rPr lang="ru-RU" sz="8000" b="1" dirty="0" smtClean="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rPr>
              <a:t>Детство и юность</a:t>
            </a:r>
            <a:endParaRPr lang="ru-RU" sz="8000" b="1" dirty="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endParaRPr>
          </a:p>
        </p:txBody>
      </p:sp>
      <p:pic>
        <p:nvPicPr>
          <p:cNvPr id="1027" name="Picture 3" descr="F:\Лермонтов\l06.jpg"/>
          <p:cNvPicPr>
            <a:picLocks noChangeAspect="1" noChangeArrowheads="1"/>
          </p:cNvPicPr>
          <p:nvPr/>
        </p:nvPicPr>
        <p:blipFill>
          <a:blip r:embed="rId2" cstate="print"/>
          <a:srcRect/>
          <a:stretch>
            <a:fillRect/>
          </a:stretch>
        </p:blipFill>
        <p:spPr bwMode="auto">
          <a:xfrm>
            <a:off x="0" y="1500174"/>
            <a:ext cx="9144000" cy="5357827"/>
          </a:xfrm>
          <a:prstGeom prst="rect">
            <a:avLst/>
          </a:prstGeom>
          <a:noFill/>
          <a:effectLst>
            <a:softEdge rad="635000"/>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142852"/>
            <a:ext cx="4000528" cy="857256"/>
          </a:xfrm>
        </p:spPr>
        <p:txBody>
          <a:bodyPr>
            <a:normAutofit/>
          </a:bodyPr>
          <a:lstStyle/>
          <a:p>
            <a:pPr algn="just"/>
            <a:r>
              <a:rPr lang="ru-RU" sz="1600" dirty="0" smtClean="0"/>
              <a:t>Ш5(2) </a:t>
            </a:r>
            <a:r>
              <a:rPr lang="ru-RU" sz="1600" dirty="0" err="1" smtClean="0"/>
              <a:t>Лермонтовская</a:t>
            </a:r>
            <a:r>
              <a:rPr lang="ru-RU" sz="1600" dirty="0" smtClean="0"/>
              <a:t> энциклопедия. –</a:t>
            </a:r>
            <a:br>
              <a:rPr lang="ru-RU" sz="1600" dirty="0" smtClean="0"/>
            </a:br>
            <a:r>
              <a:rPr lang="ru-RU" sz="1600" dirty="0" smtClean="0"/>
              <a:t>  Л49 М. : Большая Российская энциклопедия, 1999. - 784 с. </a:t>
            </a:r>
            <a:endParaRPr lang="ru-RU" sz="1600" dirty="0"/>
          </a:p>
        </p:txBody>
      </p:sp>
      <p:sp>
        <p:nvSpPr>
          <p:cNvPr id="4" name="Текст 3"/>
          <p:cNvSpPr>
            <a:spLocks noGrp="1"/>
          </p:cNvSpPr>
          <p:nvPr>
            <p:ph type="body" sz="half" idx="2"/>
          </p:nvPr>
        </p:nvSpPr>
        <p:spPr>
          <a:xfrm>
            <a:off x="214282" y="1214422"/>
            <a:ext cx="4000528" cy="5500726"/>
          </a:xfrm>
        </p:spPr>
        <p:txBody>
          <a:bodyPr>
            <a:noAutofit/>
          </a:bodyPr>
          <a:lstStyle/>
          <a:p>
            <a:pPr algn="just"/>
            <a:r>
              <a:rPr lang="ru-RU" sz="1800" dirty="0" smtClean="0"/>
              <a:t>Однотомная </a:t>
            </a:r>
            <a:r>
              <a:rPr lang="ru-RU" sz="1800" dirty="0" err="1" smtClean="0"/>
              <a:t>Лермонтовская</a:t>
            </a:r>
            <a:r>
              <a:rPr lang="ru-RU" sz="1800" dirty="0" smtClean="0"/>
              <a:t> энциклопедия (ЛЭ) – первая на русском языке персональная энциклопедия. Основная масса материала в ЛЭ посвящена творчеству Лермонтова. </a:t>
            </a:r>
            <a:r>
              <a:rPr lang="ru-RU" sz="1800" dirty="0" smtClean="0"/>
              <a:t>Значительная часть ЛЭ  - это проблемные статьи о творчестве поэта, которые подробно освещают стороны </a:t>
            </a:r>
            <a:r>
              <a:rPr lang="ru-RU" sz="1800" dirty="0" err="1" smtClean="0"/>
              <a:t>лермонтовской</a:t>
            </a:r>
            <a:r>
              <a:rPr lang="ru-RU" sz="1800" dirty="0" smtClean="0"/>
              <a:t> поэтики: поэтический язык, заимствования, символ, пейзаж, портрет и т.д. В ЛЭ интересны также статьи о связи Лермонтова с русской литературой, о переводах его произведений, о </a:t>
            </a:r>
            <a:r>
              <a:rPr lang="ru-RU" sz="1800" dirty="0" err="1" smtClean="0"/>
              <a:t>лермонтовской</a:t>
            </a:r>
            <a:r>
              <a:rPr lang="ru-RU" sz="1800" dirty="0" smtClean="0"/>
              <a:t> теме в искусстве, о местах, связанных с именем поэта, биографические сведения и многое другое. Издание прекрасно иллюстрировано.</a:t>
            </a:r>
            <a:endParaRPr lang="ru-RU" sz="1800" dirty="0"/>
          </a:p>
        </p:txBody>
      </p:sp>
      <p:pic>
        <p:nvPicPr>
          <p:cNvPr id="4098" name="Picture 2" descr="F:\Лермонтов\книги лермонтов\IMG_0005.jpg"/>
          <p:cNvPicPr>
            <a:picLocks noGrp="1" noChangeAspect="1" noChangeArrowheads="1"/>
          </p:cNvPicPr>
          <p:nvPr>
            <p:ph idx="1"/>
          </p:nvPr>
        </p:nvPicPr>
        <p:blipFill>
          <a:blip r:embed="rId2" cstate="print"/>
          <a:srcRect r="5401" b="10404"/>
          <a:stretch>
            <a:fillRect/>
          </a:stretch>
        </p:blipFill>
        <p:spPr bwMode="auto">
          <a:xfrm>
            <a:off x="4429124" y="428604"/>
            <a:ext cx="4310477" cy="5930942"/>
          </a:xfrm>
          <a:prstGeom prst="rect">
            <a:avLst/>
          </a:prstGeom>
          <a:noFill/>
          <a:scene3d>
            <a:camera prst="orthographicFront"/>
            <a:lightRig rig="threePt" dir="t"/>
          </a:scene3d>
          <a:sp3d>
            <a:bevelT w="165100" prst="coolSlant"/>
          </a:sp3d>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142852"/>
            <a:ext cx="4000528" cy="1000132"/>
          </a:xfrm>
        </p:spPr>
        <p:txBody>
          <a:bodyPr>
            <a:normAutofit/>
          </a:bodyPr>
          <a:lstStyle/>
          <a:p>
            <a:pPr algn="just"/>
            <a:r>
              <a:rPr lang="ru-RU" sz="1800" dirty="0" smtClean="0"/>
              <a:t>Корнеева И. Лермонтов с улицы Маркса / И. Корнеева // Российская газета. – 2009. – 15 октября.</a:t>
            </a:r>
            <a:endParaRPr lang="ru-RU" sz="1800" dirty="0"/>
          </a:p>
        </p:txBody>
      </p:sp>
      <p:sp>
        <p:nvSpPr>
          <p:cNvPr id="4" name="Текст 3"/>
          <p:cNvSpPr>
            <a:spLocks noGrp="1"/>
          </p:cNvSpPr>
          <p:nvPr>
            <p:ph type="body" sz="half" idx="2"/>
          </p:nvPr>
        </p:nvSpPr>
        <p:spPr>
          <a:xfrm>
            <a:off x="285720" y="1500174"/>
            <a:ext cx="3929090" cy="5143536"/>
          </a:xfrm>
        </p:spPr>
        <p:txBody>
          <a:bodyPr>
            <a:normAutofit/>
          </a:bodyPr>
          <a:lstStyle/>
          <a:p>
            <a:pPr algn="just"/>
            <a:r>
              <a:rPr lang="ru-RU" sz="1600" dirty="0" smtClean="0"/>
              <a:t>В данной статье автор рассказывает о доме – музее Лермонтова в Тамани на улице Карла Маркса. Музей там камерный, небольшой, но со своей изюминкой. В </a:t>
            </a:r>
            <a:r>
              <a:rPr lang="ru-RU" sz="1600" dirty="0" err="1" smtClean="0"/>
              <a:t>лермонтовскую</a:t>
            </a:r>
            <a:r>
              <a:rPr lang="ru-RU" sz="1600" dirty="0" smtClean="0"/>
              <a:t> Тамань едут толпы и толпы туристов. Домик, в котором останавливался Лермонтов, стоял на краю обрыва. Во время войны он был частично разрушен, через 20 послевоенных лет решили, что по сохранившимся еще свидетельствам и воспоминаниям нужно воссоздать казачий двор, в котором находился Лермонтов. В 64-м году подворье строили «всем миром». Архитекторы, научные работники, комсомольцы, энтузиасты – всем хотелось создать уголок Лермонтова в Тамани. Музей находится на берегу моря, и в нем все напоминает описание повести «Тамань» М. Ю. </a:t>
            </a:r>
            <a:r>
              <a:rPr lang="ru-RU" sz="1600" smtClean="0"/>
              <a:t>Лермонтова</a:t>
            </a:r>
            <a:r>
              <a:rPr lang="ru-RU" sz="1600" dirty="0" smtClean="0"/>
              <a:t>.</a:t>
            </a:r>
            <a:endParaRPr lang="ru-RU" sz="1600" dirty="0"/>
          </a:p>
        </p:txBody>
      </p:sp>
      <p:pic>
        <p:nvPicPr>
          <p:cNvPr id="10242" name="Picture 2" descr="F:\Лермонтов\книги лермонтов\IMG_0003.jpg"/>
          <p:cNvPicPr>
            <a:picLocks noGrp="1" noChangeAspect="1" noChangeArrowheads="1"/>
          </p:cNvPicPr>
          <p:nvPr>
            <p:ph idx="1"/>
          </p:nvPr>
        </p:nvPicPr>
        <p:blipFill>
          <a:blip r:embed="rId2" cstate="print"/>
          <a:srcRect l="-139" t="11628" r="7027"/>
          <a:stretch>
            <a:fillRect/>
          </a:stretch>
        </p:blipFill>
        <p:spPr bwMode="auto">
          <a:xfrm>
            <a:off x="4714876" y="2026514"/>
            <a:ext cx="4249612" cy="2525846"/>
          </a:xfrm>
          <a:prstGeom prst="rect">
            <a:avLst/>
          </a:prstGeom>
          <a:noFill/>
        </p:spPr>
      </p:pic>
      <p:pic>
        <p:nvPicPr>
          <p:cNvPr id="10243" name="Picture 3" descr="F:\Лермонтов\книги лермонтов\IMG_0004.jpg"/>
          <p:cNvPicPr>
            <a:picLocks noChangeAspect="1" noChangeArrowheads="1"/>
          </p:cNvPicPr>
          <p:nvPr/>
        </p:nvPicPr>
        <p:blipFill>
          <a:blip r:embed="rId3" cstate="print"/>
          <a:srcRect l="-68" r="8020" b="8372"/>
          <a:stretch>
            <a:fillRect/>
          </a:stretch>
        </p:blipFill>
        <p:spPr bwMode="auto">
          <a:xfrm>
            <a:off x="4714876" y="4293096"/>
            <a:ext cx="4249612" cy="2442128"/>
          </a:xfrm>
          <a:prstGeom prst="rect">
            <a:avLst/>
          </a:prstGeom>
          <a:noFill/>
        </p:spPr>
      </p:pic>
      <p:pic>
        <p:nvPicPr>
          <p:cNvPr id="10244" name="Picture 4" descr="F:\Лермонтов\книги лермонтов\IMG_0011.jpg"/>
          <p:cNvPicPr>
            <a:picLocks noChangeAspect="1" noChangeArrowheads="1"/>
          </p:cNvPicPr>
          <p:nvPr/>
        </p:nvPicPr>
        <p:blipFill>
          <a:blip r:embed="rId4" cstate="print"/>
          <a:srcRect l="5082" t="6685" r="3442" b="37449"/>
          <a:stretch>
            <a:fillRect/>
          </a:stretch>
        </p:blipFill>
        <p:spPr bwMode="auto">
          <a:xfrm>
            <a:off x="4716016" y="188640"/>
            <a:ext cx="4248472" cy="1872208"/>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16632"/>
            <a:ext cx="4176464" cy="1440160"/>
          </a:xfrm>
        </p:spPr>
        <p:txBody>
          <a:bodyPr>
            <a:noAutofit/>
          </a:bodyPr>
          <a:lstStyle/>
          <a:p>
            <a:pPr algn="just"/>
            <a:r>
              <a:rPr lang="ru-RU" sz="1600" dirty="0" smtClean="0"/>
              <a:t>Ш4Р7  Большаков К. А. Бегство пленных, или</a:t>
            </a:r>
            <a:br>
              <a:rPr lang="ru-RU" sz="1600" dirty="0" smtClean="0"/>
            </a:br>
            <a:r>
              <a:rPr lang="ru-RU" sz="1600" dirty="0" smtClean="0"/>
              <a:t>  Б79    История страданий и гибели поручика</a:t>
            </a:r>
            <a:br>
              <a:rPr lang="ru-RU" sz="1600" dirty="0" smtClean="0"/>
            </a:br>
            <a:r>
              <a:rPr lang="ru-RU" sz="1600" dirty="0" err="1" smtClean="0"/>
              <a:t>Тенгинского</a:t>
            </a:r>
            <a:r>
              <a:rPr lang="ru-RU" sz="1600" dirty="0" smtClean="0"/>
              <a:t> пехотного полка Михаила Лермонтова: Роман; Стихотворения / К. Большаков. - М. : </a:t>
            </a:r>
            <a:r>
              <a:rPr lang="ru-RU" sz="1600" dirty="0" err="1" smtClean="0"/>
              <a:t>Худож</a:t>
            </a:r>
            <a:r>
              <a:rPr lang="ru-RU" sz="1600" dirty="0" smtClean="0"/>
              <a:t>. лит., 1991. - 334 с.</a:t>
            </a:r>
            <a:endParaRPr lang="ru-RU" sz="1600" dirty="0"/>
          </a:p>
        </p:txBody>
      </p:sp>
      <p:sp>
        <p:nvSpPr>
          <p:cNvPr id="4" name="Текст 3"/>
          <p:cNvSpPr>
            <a:spLocks noGrp="1"/>
          </p:cNvSpPr>
          <p:nvPr>
            <p:ph type="body" sz="half" idx="2"/>
          </p:nvPr>
        </p:nvSpPr>
        <p:spPr>
          <a:xfrm>
            <a:off x="467544" y="1772816"/>
            <a:ext cx="3528392" cy="5085184"/>
          </a:xfrm>
        </p:spPr>
        <p:txBody>
          <a:bodyPr>
            <a:normAutofit/>
          </a:bodyPr>
          <a:lstStyle/>
          <a:p>
            <a:pPr algn="just"/>
            <a:r>
              <a:rPr lang="ru-RU" sz="1800" dirty="0" smtClean="0"/>
              <a:t>Имя К. А. Большакова (1891 – 1938) принадлежит к числу тех «забытых» писателей, которые с возвращаются к читателю. В молодости он был поэтом и принадлежал к кругу Маяковского и Пастернака, который высоко ценил его стихи. В 1920-е годы он выпустил несколько прозаических книг, одна из лучших – роман о Лермонтове «Бегство пленных…». Этот роман принадлежит к жанру книг, которые пишет поэт о поэте, и именно поэтому она и сейчас представляет интерес для современного читателя.</a:t>
            </a:r>
            <a:endParaRPr lang="ru-RU" sz="1800" dirty="0"/>
          </a:p>
        </p:txBody>
      </p:sp>
      <p:pic>
        <p:nvPicPr>
          <p:cNvPr id="7170" name="Picture 2" descr="F:\Лермонтов\книги лермонтов\IMG_0008.jpg"/>
          <p:cNvPicPr>
            <a:picLocks noGrp="1" noChangeAspect="1" noChangeArrowheads="1"/>
          </p:cNvPicPr>
          <p:nvPr>
            <p:ph idx="1"/>
          </p:nvPr>
        </p:nvPicPr>
        <p:blipFill>
          <a:blip r:embed="rId2" cstate="print"/>
          <a:srcRect l="58946" b="8943"/>
          <a:stretch>
            <a:fillRect/>
          </a:stretch>
        </p:blipFill>
        <p:spPr bwMode="auto">
          <a:xfrm>
            <a:off x="4572000" y="404664"/>
            <a:ext cx="4114800" cy="5953294"/>
          </a:xfrm>
          <a:prstGeom prst="rect">
            <a:avLst/>
          </a:prstGeom>
          <a:noFill/>
          <a:scene3d>
            <a:camera prst="orthographicFront"/>
            <a:lightRig rig="threePt" dir="t"/>
          </a:scene3d>
          <a:sp3d>
            <a:bevelT prst="angle"/>
          </a:sp3d>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142852"/>
            <a:ext cx="4143404" cy="1000132"/>
          </a:xfrm>
        </p:spPr>
        <p:txBody>
          <a:bodyPr>
            <a:normAutofit/>
          </a:bodyPr>
          <a:lstStyle/>
          <a:p>
            <a:pPr algn="just"/>
            <a:r>
              <a:rPr lang="ru-RU" sz="1800" dirty="0" smtClean="0"/>
              <a:t>Олейник О. «Нет, я не Байрон, я другой…» / О. Олейник // Вузовский вестник. – 2014. – 1-15 мая.</a:t>
            </a:r>
            <a:endParaRPr lang="ru-RU" sz="1800" dirty="0"/>
          </a:p>
        </p:txBody>
      </p:sp>
      <p:sp>
        <p:nvSpPr>
          <p:cNvPr id="4" name="Текст 3"/>
          <p:cNvSpPr>
            <a:spLocks noGrp="1"/>
          </p:cNvSpPr>
          <p:nvPr>
            <p:ph type="body" sz="half" idx="2"/>
          </p:nvPr>
        </p:nvSpPr>
        <p:spPr>
          <a:xfrm>
            <a:off x="285720" y="1428736"/>
            <a:ext cx="3857652" cy="5143536"/>
          </a:xfrm>
        </p:spPr>
        <p:txBody>
          <a:bodyPr>
            <a:normAutofit lnSpcReduction="10000"/>
          </a:bodyPr>
          <a:lstStyle/>
          <a:p>
            <a:pPr algn="just"/>
            <a:r>
              <a:rPr lang="ru-RU" sz="1600" dirty="0" smtClean="0"/>
              <a:t>Русская поэзия воистину велика и многогранна. В этом году 200-летний юбилей отмечает великий русский поэт Михаил Юрьевич Лермонтов. Редакция «Вузовского Вестника» не могла оставить это событие без внимания — трудно переоценить вклад великого автора в  расцвет русской литературы. Статья представляет собой Сегодня отмечают большое влияние «певца печали и любви» на русских писателей XIX и XX веков, произведения Лермонтова получили отклик в театре, живописи, кинематографе, музыке. Современный читатель восхищается литературным талантом ещё со школьной скамьи, знакомится с психологизмом произведений автора на уроках литературы и после это восхищение с годами увеличивается, открывая в стихах и прозе Лермонтова новые смыслы и  ранее не замеченные обертона.</a:t>
            </a:r>
          </a:p>
          <a:p>
            <a:pPr algn="just"/>
            <a:endParaRPr lang="ru-RU" sz="1600" dirty="0" smtClean="0"/>
          </a:p>
        </p:txBody>
      </p:sp>
      <p:pic>
        <p:nvPicPr>
          <p:cNvPr id="13314" name="Picture 2" descr="F:\Лермонтов\книги лермонтов\IMG_0016.jpg"/>
          <p:cNvPicPr>
            <a:picLocks noGrp="1" noChangeAspect="1" noChangeArrowheads="1"/>
          </p:cNvPicPr>
          <p:nvPr>
            <p:ph idx="1"/>
          </p:nvPr>
        </p:nvPicPr>
        <p:blipFill>
          <a:blip r:embed="rId2" cstate="print">
            <a:lum contrast="-20000"/>
          </a:blip>
          <a:srcRect l="1190" t="4599" r="4428"/>
          <a:stretch>
            <a:fillRect/>
          </a:stretch>
        </p:blipFill>
        <p:spPr bwMode="auto">
          <a:xfrm>
            <a:off x="4857752" y="1484784"/>
            <a:ext cx="4025950" cy="2736304"/>
          </a:xfrm>
          <a:prstGeom prst="rect">
            <a:avLst/>
          </a:prstGeom>
          <a:noFill/>
        </p:spPr>
      </p:pic>
      <p:pic>
        <p:nvPicPr>
          <p:cNvPr id="13315" name="Picture 3" descr="F:\Лермонтов\книги лермонтов\IMG_0017.jpg"/>
          <p:cNvPicPr>
            <a:picLocks noChangeAspect="1" noChangeArrowheads="1"/>
          </p:cNvPicPr>
          <p:nvPr/>
        </p:nvPicPr>
        <p:blipFill>
          <a:blip r:embed="rId3" cstate="print">
            <a:lum contrast="10000"/>
          </a:blip>
          <a:srcRect r="6039" b="5020"/>
          <a:stretch>
            <a:fillRect/>
          </a:stretch>
        </p:blipFill>
        <p:spPr bwMode="auto">
          <a:xfrm>
            <a:off x="4857752" y="3789040"/>
            <a:ext cx="4034728" cy="2751000"/>
          </a:xfrm>
          <a:prstGeom prst="rect">
            <a:avLst/>
          </a:prstGeom>
          <a:noFill/>
          <a:effectLst>
            <a:outerShdw blurRad="50800" dist="38100" dir="5400000" algn="t" rotWithShape="0">
              <a:prstClr val="black">
                <a:alpha val="40000"/>
              </a:prstClr>
            </a:outerShdw>
          </a:effectLst>
        </p:spPr>
      </p:pic>
      <p:pic>
        <p:nvPicPr>
          <p:cNvPr id="13316" name="Picture 4" descr="F:\Лермонтов\книги лермонтов\IMG_0018.jpg"/>
          <p:cNvPicPr>
            <a:picLocks noChangeAspect="1" noChangeArrowheads="1"/>
          </p:cNvPicPr>
          <p:nvPr/>
        </p:nvPicPr>
        <p:blipFill>
          <a:blip r:embed="rId4" cstate="print">
            <a:lum contrast="10000"/>
          </a:blip>
          <a:srcRect l="4444" t="5549" r="4444" b="53343"/>
          <a:stretch>
            <a:fillRect/>
          </a:stretch>
        </p:blipFill>
        <p:spPr bwMode="auto">
          <a:xfrm>
            <a:off x="4857752" y="260648"/>
            <a:ext cx="4034728" cy="1224136"/>
          </a:xfrm>
          <a:prstGeom prst="rect">
            <a:avLst/>
          </a:prstGeom>
          <a:noFill/>
          <a:effectLst>
            <a:outerShdw blurRad="50800" dist="38100" dir="16200000" rotWithShape="0">
              <a:prstClr val="black">
                <a:alpha val="40000"/>
              </a:prst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116632"/>
            <a:ext cx="4286280" cy="1026352"/>
          </a:xfrm>
        </p:spPr>
        <p:txBody>
          <a:bodyPr>
            <a:noAutofit/>
          </a:bodyPr>
          <a:lstStyle/>
          <a:p>
            <a:pPr algn="just"/>
            <a:r>
              <a:rPr lang="ru-RU" sz="1600" dirty="0" smtClean="0"/>
              <a:t>Ш5Р1-8 </a:t>
            </a:r>
            <a:r>
              <a:rPr lang="ru-RU" sz="1600" dirty="0" err="1" smtClean="0"/>
              <a:t>Найдич</a:t>
            </a:r>
            <a:r>
              <a:rPr lang="ru-RU" sz="1600" dirty="0" smtClean="0"/>
              <a:t> Э. Э. Этюды о</a:t>
            </a:r>
            <a:br>
              <a:rPr lang="ru-RU" sz="1600" dirty="0" smtClean="0"/>
            </a:br>
            <a:r>
              <a:rPr lang="ru-RU" sz="1600" dirty="0" smtClean="0"/>
              <a:t>   Н20   Лермонтове / Э. Э. </a:t>
            </a:r>
            <a:r>
              <a:rPr lang="ru-RU" sz="1600" dirty="0" err="1" smtClean="0"/>
              <a:t>Найдич</a:t>
            </a:r>
            <a:r>
              <a:rPr lang="ru-RU" sz="1600" dirty="0" smtClean="0"/>
              <a:t>. - СПб. : </a:t>
            </a:r>
            <a:br>
              <a:rPr lang="ru-RU" sz="1600" dirty="0" smtClean="0"/>
            </a:br>
            <a:r>
              <a:rPr lang="ru-RU" sz="1600" dirty="0" smtClean="0"/>
              <a:t>``Художественная литература``, 1994. - 254 с. </a:t>
            </a:r>
            <a:endParaRPr lang="ru-RU" sz="1600" dirty="0"/>
          </a:p>
        </p:txBody>
      </p:sp>
      <p:sp>
        <p:nvSpPr>
          <p:cNvPr id="4" name="Текст 3"/>
          <p:cNvSpPr>
            <a:spLocks noGrp="1"/>
          </p:cNvSpPr>
          <p:nvPr>
            <p:ph type="body" sz="half" idx="2"/>
          </p:nvPr>
        </p:nvSpPr>
        <p:spPr>
          <a:xfrm>
            <a:off x="285720" y="1428736"/>
            <a:ext cx="4071966" cy="5429264"/>
          </a:xfrm>
        </p:spPr>
        <p:txBody>
          <a:bodyPr>
            <a:normAutofit lnSpcReduction="10000"/>
          </a:bodyPr>
          <a:lstStyle/>
          <a:p>
            <a:pPr algn="just"/>
            <a:r>
              <a:rPr lang="ru-RU" sz="1800" dirty="0" smtClean="0"/>
              <a:t>Эта книга – итог многолетних разысканий автора. Она содержит новые, порою неожиданные сведения о замыслах, творческой истории, адресатах многих стихотворений и поэм. Это увлекательные рассказы, дающие представление о творчестве Лермонтова, о проблемах, близких нашим современным интересам.</a:t>
            </a:r>
          </a:p>
          <a:p>
            <a:pPr algn="just"/>
            <a:r>
              <a:rPr lang="ru-RU" sz="1800" dirty="0" smtClean="0"/>
              <a:t>Смысл многих даже общеизвестных стихотворений оставался порою темен или не совсем ясен. Но, независимо от степени понимания, они неотразимо действуют на читателя.</a:t>
            </a:r>
          </a:p>
          <a:p>
            <a:pPr algn="just"/>
            <a:r>
              <a:rPr lang="ru-RU" sz="1800" dirty="0" smtClean="0"/>
              <a:t>Очевидно, дело не только в содержании, но и в гармонии, красоте, в самом звуке, мелодии речи, эмоциональном заряде, не потерявшем силу даже через полтора столетия.</a:t>
            </a:r>
            <a:endParaRPr lang="ru-RU" sz="1800" dirty="0"/>
          </a:p>
        </p:txBody>
      </p:sp>
      <p:pic>
        <p:nvPicPr>
          <p:cNvPr id="5122" name="Picture 2" descr="F:\Лермонтов\книги лермонтов\IMG_0006.jpg"/>
          <p:cNvPicPr>
            <a:picLocks noGrp="1" noChangeAspect="1" noChangeArrowheads="1"/>
          </p:cNvPicPr>
          <p:nvPr>
            <p:ph idx="1"/>
          </p:nvPr>
        </p:nvPicPr>
        <p:blipFill>
          <a:blip r:embed="rId2" cstate="print"/>
          <a:srcRect l="57537" b="5067"/>
          <a:stretch>
            <a:fillRect/>
          </a:stretch>
        </p:blipFill>
        <p:spPr bwMode="auto">
          <a:xfrm>
            <a:off x="4788024" y="476671"/>
            <a:ext cx="3826768" cy="5867755"/>
          </a:xfrm>
          <a:prstGeom prst="rect">
            <a:avLst/>
          </a:prstGeom>
          <a:noFill/>
          <a:scene3d>
            <a:camera prst="orthographicFront"/>
            <a:lightRig rig="threePt" dir="t"/>
          </a:scene3d>
          <a:sp3d>
            <a:bevelT w="165100" prst="coolSlant"/>
          </a:sp3d>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142852"/>
            <a:ext cx="4214842" cy="1000132"/>
          </a:xfrm>
        </p:spPr>
        <p:txBody>
          <a:bodyPr>
            <a:normAutofit/>
          </a:bodyPr>
          <a:lstStyle/>
          <a:p>
            <a:pPr algn="just"/>
            <a:r>
              <a:rPr lang="ru-RU" sz="1800" dirty="0" smtClean="0"/>
              <a:t>Сорокина Н. Корни поэзии / Н. Сорокина // Российская газета. – 2007. – 13 сентября.</a:t>
            </a:r>
            <a:endParaRPr lang="ru-RU" sz="1800" dirty="0"/>
          </a:p>
        </p:txBody>
      </p:sp>
      <p:sp>
        <p:nvSpPr>
          <p:cNvPr id="4" name="Текст 3"/>
          <p:cNvSpPr>
            <a:spLocks noGrp="1"/>
          </p:cNvSpPr>
          <p:nvPr>
            <p:ph type="body" sz="half" idx="2"/>
          </p:nvPr>
        </p:nvSpPr>
        <p:spPr>
          <a:xfrm>
            <a:off x="357158" y="1500174"/>
            <a:ext cx="3786214" cy="5214974"/>
          </a:xfrm>
        </p:spPr>
        <p:txBody>
          <a:bodyPr>
            <a:normAutofit/>
          </a:bodyPr>
          <a:lstStyle/>
          <a:p>
            <a:pPr algn="just"/>
            <a:r>
              <a:rPr lang="ru-RU" sz="1600" dirty="0" smtClean="0"/>
              <a:t>В статье «Корни поэзии» из «Российской газеты» за 2007 год говорится о том, что британские ученые хотят доказать шотландское происхождение русского поэта Михаила Лермонтова. Ученые полагают, что фамилия Лермонтов была образована от шотландской </a:t>
            </a:r>
            <a:r>
              <a:rPr lang="ru-RU" sz="1600" dirty="0" err="1" smtClean="0"/>
              <a:t>Лирмаунт</a:t>
            </a:r>
            <a:r>
              <a:rPr lang="ru-RU" sz="1600" dirty="0" smtClean="0"/>
              <a:t> или </a:t>
            </a:r>
            <a:r>
              <a:rPr lang="ru-RU" sz="1600" dirty="0" err="1" smtClean="0"/>
              <a:t>Лирмонт</a:t>
            </a:r>
            <a:r>
              <a:rPr lang="ru-RU" sz="1600" dirty="0" smtClean="0"/>
              <a:t>, </a:t>
            </a:r>
            <a:r>
              <a:rPr lang="ru-RU" sz="1600" dirty="0" err="1" smtClean="0"/>
              <a:t>Лирмонд</a:t>
            </a:r>
            <a:r>
              <a:rPr lang="ru-RU" sz="1600" dirty="0" smtClean="0"/>
              <a:t> </a:t>
            </a:r>
            <a:r>
              <a:rPr lang="ru-RU" sz="1600" dirty="0" err="1" smtClean="0"/>
              <a:t>или</a:t>
            </a:r>
            <a:r>
              <a:rPr lang="ru-RU" sz="1600" dirty="0" smtClean="0"/>
              <a:t> </a:t>
            </a:r>
            <a:r>
              <a:rPr lang="ru-RU" sz="1600" dirty="0" err="1" smtClean="0"/>
              <a:t>Лирмаус</a:t>
            </a:r>
            <a:r>
              <a:rPr lang="ru-RU" sz="1600" dirty="0" smtClean="0"/>
              <a:t>. Кстати, самого Михаила Лермонтова также интересовало происхождение его семьи. Он даже посвятил свое стихотворение «Желание» далеким шотландским предкам. Это исследование имеет большое значение для понимания истории взаимоотношений Великобритании и России, считают ученые.</a:t>
            </a:r>
            <a:endParaRPr lang="ru-RU" sz="1600" dirty="0"/>
          </a:p>
        </p:txBody>
      </p:sp>
      <p:pic>
        <p:nvPicPr>
          <p:cNvPr id="12290" name="Picture 2" descr="F:\Лермонтов\книги лермонтов\IMG_0014.jpg"/>
          <p:cNvPicPr>
            <a:picLocks noGrp="1" noChangeAspect="1" noChangeArrowheads="1"/>
          </p:cNvPicPr>
          <p:nvPr>
            <p:ph idx="1"/>
          </p:nvPr>
        </p:nvPicPr>
        <p:blipFill>
          <a:blip r:embed="rId2" cstate="print">
            <a:lum bright="10000"/>
          </a:blip>
          <a:srcRect t="2027" r="35419"/>
          <a:stretch>
            <a:fillRect/>
          </a:stretch>
        </p:blipFill>
        <p:spPr bwMode="auto">
          <a:xfrm>
            <a:off x="4714876" y="2000240"/>
            <a:ext cx="4165302" cy="4594858"/>
          </a:xfrm>
          <a:prstGeom prst="rect">
            <a:avLst/>
          </a:prstGeom>
          <a:noFill/>
          <a:effectLst>
            <a:outerShdw blurRad="50800" dist="38100" dir="8100000" algn="tr" rotWithShape="0">
              <a:prstClr val="black">
                <a:alpha val="40000"/>
              </a:prstClr>
            </a:outerShdw>
          </a:effectLst>
        </p:spPr>
      </p:pic>
      <p:pic>
        <p:nvPicPr>
          <p:cNvPr id="12291" name="Picture 3" descr="F:\Лермонтов\книги лермонтов\IMG_0015.jpg"/>
          <p:cNvPicPr>
            <a:picLocks noChangeAspect="1" noChangeArrowheads="1"/>
          </p:cNvPicPr>
          <p:nvPr/>
        </p:nvPicPr>
        <p:blipFill>
          <a:blip r:embed="rId3" cstate="print">
            <a:lum bright="10000"/>
          </a:blip>
          <a:srcRect t="24643" b="29590"/>
          <a:stretch>
            <a:fillRect/>
          </a:stretch>
        </p:blipFill>
        <p:spPr bwMode="auto">
          <a:xfrm>
            <a:off x="4644008" y="260648"/>
            <a:ext cx="4188222" cy="1728192"/>
          </a:xfrm>
          <a:prstGeom prst="rect">
            <a:avLst/>
          </a:prstGeom>
          <a:noFill/>
          <a:effectLst>
            <a:outerShdw blurRad="50800" dist="38100" dir="16200000" rotWithShape="0">
              <a:prstClr val="black">
                <a:alpha val="40000"/>
              </a:prst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4000504"/>
          </a:xfrm>
        </p:spPr>
        <p:txBody>
          <a:bodyPr>
            <a:noAutofit/>
          </a:bodyPr>
          <a:lstStyle/>
          <a:p>
            <a:r>
              <a:rPr lang="ru-RU" sz="26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Литературное наследие М.Ю. Лермонтова, состоявшее из порядка трех десятков поэм, четырех сотен стихотворений, ряда прозаических, драматических произведений, было опубликовано, главным образом, уже после смерти их автора. За короткие 13 лет творческой биографии поэт внес неоценимый вклад в русскую литературу как автор исключительной по разнообразию тем и мотивов лирики; его творчество завершило развитие национальной романтической поэмы, создало фундамент для реалистического романа XІX в.</a:t>
            </a:r>
            <a:endParaRPr lang="ru-RU" sz="2600" b="1" dirty="0">
              <a:ln>
                <a:solidFill>
                  <a:schemeClr val="accent2">
                    <a:lumMod val="50000"/>
                  </a:schemeClr>
                </a:solidFill>
              </a:ln>
              <a:solidFill>
                <a:srgbClr val="C00000"/>
              </a:solidFill>
              <a:effectLst>
                <a:outerShdw blurRad="38100" dist="38100" dir="2700000" algn="tl">
                  <a:srgbClr val="000000">
                    <a:alpha val="43137"/>
                  </a:srgbClr>
                </a:outerShdw>
              </a:effectLst>
            </a:endParaRPr>
          </a:p>
        </p:txBody>
      </p:sp>
      <p:pic>
        <p:nvPicPr>
          <p:cNvPr id="2050" name="Picture 2" descr="D:\Документы админ\Строева\Лермонтов\0_72cbe_f0a64748_XL.jpg"/>
          <p:cNvPicPr>
            <a:picLocks noChangeAspect="1" noChangeArrowheads="1"/>
          </p:cNvPicPr>
          <p:nvPr/>
        </p:nvPicPr>
        <p:blipFill>
          <a:blip r:embed="rId2"/>
          <a:srcRect/>
          <a:stretch>
            <a:fillRect/>
          </a:stretch>
        </p:blipFill>
        <p:spPr bwMode="auto">
          <a:xfrm>
            <a:off x="1214414" y="3857628"/>
            <a:ext cx="6643734" cy="3000372"/>
          </a:xfrm>
          <a:prstGeom prst="rect">
            <a:avLst/>
          </a:prstGeom>
          <a:noFill/>
          <a:effectLst>
            <a:softEdge rad="635000"/>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2928934"/>
          </a:xfrm>
        </p:spPr>
        <p:txBody>
          <a:bodyPr>
            <a:normAutofit/>
          </a:bodyPr>
          <a:lstStyle/>
          <a:p>
            <a:r>
              <a:rPr lang="ru-RU" sz="8000" b="1" dirty="0" smtClean="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rPr>
              <a:t>Талант живописца</a:t>
            </a:r>
            <a:endParaRPr lang="ru-RU" sz="8000" b="1" dirty="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endParaRPr>
          </a:p>
        </p:txBody>
      </p:sp>
      <p:pic>
        <p:nvPicPr>
          <p:cNvPr id="1027" name="Picture 3" descr="D:\Документы админ\Строева\Лермонтов\542562.jpg"/>
          <p:cNvPicPr>
            <a:picLocks noChangeAspect="1" noChangeArrowheads="1"/>
          </p:cNvPicPr>
          <p:nvPr/>
        </p:nvPicPr>
        <p:blipFill>
          <a:blip r:embed="rId2"/>
          <a:srcRect l="6618" t="4412" r="5146" b="5146"/>
          <a:stretch>
            <a:fillRect/>
          </a:stretch>
        </p:blipFill>
        <p:spPr bwMode="auto">
          <a:xfrm>
            <a:off x="0" y="2830682"/>
            <a:ext cx="4071966" cy="4027318"/>
          </a:xfrm>
          <a:prstGeom prst="rect">
            <a:avLst/>
          </a:prstGeom>
          <a:noFill/>
          <a:effectLst>
            <a:softEdge rad="635000"/>
          </a:effectLst>
        </p:spPr>
      </p:pic>
      <p:pic>
        <p:nvPicPr>
          <p:cNvPr id="1029" name="Picture 5" descr="D:\Документы админ\Строева\Лермонтов\l45-099-.jpg"/>
          <p:cNvPicPr>
            <a:picLocks noChangeAspect="1" noChangeArrowheads="1"/>
          </p:cNvPicPr>
          <p:nvPr/>
        </p:nvPicPr>
        <p:blipFill>
          <a:blip r:embed="rId3"/>
          <a:srcRect/>
          <a:stretch>
            <a:fillRect/>
          </a:stretch>
        </p:blipFill>
        <p:spPr bwMode="auto">
          <a:xfrm>
            <a:off x="3714744" y="2857496"/>
            <a:ext cx="5414400" cy="3848184"/>
          </a:xfrm>
          <a:prstGeom prst="rect">
            <a:avLst/>
          </a:prstGeom>
          <a:noFill/>
          <a:effectLst>
            <a:softEdge rad="317500"/>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857364"/>
          </a:xfrm>
        </p:spPr>
        <p:txBody>
          <a:bodyPr>
            <a:normAutofit/>
          </a:bodyPr>
          <a:lstStyle/>
          <a:p>
            <a:r>
              <a:rPr lang="ru-RU" sz="4000" b="1" dirty="0" smtClean="0">
                <a:ln>
                  <a:solidFill>
                    <a:srgbClr val="C00000"/>
                  </a:solidFill>
                </a:ln>
                <a:solidFill>
                  <a:srgbClr val="C00000"/>
                </a:solidFill>
                <a:effectLst>
                  <a:outerShdw blurRad="38100" dist="38100" dir="2700000" algn="tl">
                    <a:srgbClr val="000000">
                      <a:alpha val="43137"/>
                    </a:srgbClr>
                  </a:outerShdw>
                </a:effectLst>
                <a:latin typeface="Constantia" pitchFamily="18" charset="0"/>
              </a:rPr>
              <a:t>Наиболее известные картины</a:t>
            </a:r>
            <a:br>
              <a:rPr lang="ru-RU" sz="4000" b="1" dirty="0" smtClean="0">
                <a:ln>
                  <a:solidFill>
                    <a:srgbClr val="C00000"/>
                  </a:solidFill>
                </a:ln>
                <a:solidFill>
                  <a:srgbClr val="C00000"/>
                </a:solidFill>
                <a:effectLst>
                  <a:outerShdw blurRad="38100" dist="38100" dir="2700000" algn="tl">
                    <a:srgbClr val="000000">
                      <a:alpha val="43137"/>
                    </a:srgbClr>
                  </a:outerShdw>
                </a:effectLst>
                <a:latin typeface="Constantia" pitchFamily="18" charset="0"/>
              </a:rPr>
            </a:br>
            <a:r>
              <a:rPr lang="ru-RU" sz="4000" b="1" dirty="0" smtClean="0">
                <a:ln>
                  <a:solidFill>
                    <a:srgbClr val="C00000"/>
                  </a:solidFill>
                </a:ln>
                <a:solidFill>
                  <a:srgbClr val="C00000"/>
                </a:solidFill>
                <a:effectLst>
                  <a:outerShdw blurRad="38100" dist="38100" dir="2700000" algn="tl">
                    <a:srgbClr val="000000">
                      <a:alpha val="43137"/>
                    </a:srgbClr>
                  </a:outerShdw>
                </a:effectLst>
                <a:latin typeface="Constantia" pitchFamily="18" charset="0"/>
              </a:rPr>
              <a:t>М. Ю. Лермонтова</a:t>
            </a:r>
            <a:endParaRPr lang="ru-RU" sz="4000" b="1" dirty="0">
              <a:ln>
                <a:solidFill>
                  <a:srgbClr val="C00000"/>
                </a:solidFill>
              </a:ln>
              <a:solidFill>
                <a:srgbClr val="C00000"/>
              </a:solidFill>
              <a:effectLst>
                <a:outerShdw blurRad="38100" dist="38100" dir="2700000" algn="tl">
                  <a:srgbClr val="000000">
                    <a:alpha val="43137"/>
                  </a:srgbClr>
                </a:outerShdw>
              </a:effectLst>
              <a:latin typeface="Constantia" pitchFamily="18" charset="0"/>
            </a:endParaRPr>
          </a:p>
        </p:txBody>
      </p:sp>
      <p:sp>
        <p:nvSpPr>
          <p:cNvPr id="3" name="Текст 2"/>
          <p:cNvSpPr>
            <a:spLocks noGrp="1"/>
          </p:cNvSpPr>
          <p:nvPr>
            <p:ph type="body" idx="1"/>
          </p:nvPr>
        </p:nvSpPr>
        <p:spPr>
          <a:xfrm>
            <a:off x="0" y="1857364"/>
            <a:ext cx="4500562" cy="639762"/>
          </a:xfrm>
        </p:spPr>
        <p:txBody>
          <a:bodyPr>
            <a:noAutofit/>
          </a:bodyPr>
          <a:lstStyle/>
          <a:p>
            <a:pPr algn="ctr"/>
            <a:r>
              <a:rPr lang="ru-RU" sz="2800" dirty="0" smtClean="0">
                <a:ln>
                  <a:solidFill>
                    <a:srgbClr val="C00000"/>
                  </a:solidFill>
                </a:ln>
                <a:solidFill>
                  <a:srgbClr val="C00000"/>
                </a:solidFill>
                <a:effectLst>
                  <a:outerShdw blurRad="38100" dist="38100" dir="2700000" algn="tl">
                    <a:srgbClr val="000000">
                      <a:alpha val="43137"/>
                    </a:srgbClr>
                  </a:outerShdw>
                </a:effectLst>
                <a:latin typeface="Constantia" pitchFamily="18" charset="0"/>
              </a:rPr>
              <a:t>Вид Тифлиса</a:t>
            </a:r>
            <a:endParaRPr lang="ru-RU" sz="2800" dirty="0">
              <a:ln>
                <a:solidFill>
                  <a:srgbClr val="C00000"/>
                </a:solidFill>
              </a:ln>
              <a:solidFill>
                <a:srgbClr val="C00000"/>
              </a:solidFill>
              <a:effectLst>
                <a:outerShdw blurRad="38100" dist="38100" dir="2700000" algn="tl">
                  <a:srgbClr val="000000">
                    <a:alpha val="43137"/>
                  </a:srgbClr>
                </a:outerShdw>
              </a:effectLst>
              <a:latin typeface="Constantia" pitchFamily="18" charset="0"/>
            </a:endParaRPr>
          </a:p>
        </p:txBody>
      </p:sp>
      <p:sp>
        <p:nvSpPr>
          <p:cNvPr id="5" name="Текст 4"/>
          <p:cNvSpPr>
            <a:spLocks noGrp="1"/>
          </p:cNvSpPr>
          <p:nvPr>
            <p:ph type="body" sz="quarter" idx="3"/>
          </p:nvPr>
        </p:nvSpPr>
        <p:spPr>
          <a:xfrm>
            <a:off x="4357685" y="1857364"/>
            <a:ext cx="4786315" cy="639762"/>
          </a:xfrm>
        </p:spPr>
        <p:txBody>
          <a:bodyPr>
            <a:noAutofit/>
          </a:bodyPr>
          <a:lstStyle/>
          <a:p>
            <a:pPr algn="ctr"/>
            <a:r>
              <a:rPr lang="ru-RU" sz="2800" dirty="0" smtClean="0">
                <a:ln>
                  <a:solidFill>
                    <a:srgbClr val="C00000"/>
                  </a:solidFill>
                </a:ln>
                <a:solidFill>
                  <a:srgbClr val="C00000"/>
                </a:solidFill>
                <a:effectLst>
                  <a:outerShdw blurRad="38100" dist="38100" dir="2700000" algn="tl">
                    <a:srgbClr val="000000">
                      <a:alpha val="43137"/>
                    </a:srgbClr>
                  </a:outerShdw>
                </a:effectLst>
                <a:latin typeface="Constantia" pitchFamily="18" charset="0"/>
              </a:rPr>
              <a:t>Воспоминание о Кавказе</a:t>
            </a:r>
            <a:endParaRPr lang="ru-RU" sz="2800" dirty="0">
              <a:ln>
                <a:solidFill>
                  <a:srgbClr val="C00000"/>
                </a:solidFill>
              </a:ln>
              <a:solidFill>
                <a:srgbClr val="C00000"/>
              </a:solidFill>
              <a:effectLst>
                <a:outerShdw blurRad="38100" dist="38100" dir="2700000" algn="tl">
                  <a:srgbClr val="000000">
                    <a:alpha val="43137"/>
                  </a:srgbClr>
                </a:outerShdw>
              </a:effectLst>
              <a:latin typeface="Constantia" pitchFamily="18" charset="0"/>
            </a:endParaRPr>
          </a:p>
        </p:txBody>
      </p:sp>
      <p:pic>
        <p:nvPicPr>
          <p:cNvPr id="2050" name="Picture 2" descr="F:\Лермонтов\картины\вид Тифлиса.jpg"/>
          <p:cNvPicPr>
            <a:picLocks noGrp="1" noChangeAspect="1" noChangeArrowheads="1"/>
          </p:cNvPicPr>
          <p:nvPr>
            <p:ph sz="half" idx="2"/>
          </p:nvPr>
        </p:nvPicPr>
        <p:blipFill>
          <a:blip r:embed="rId2"/>
          <a:srcRect/>
          <a:stretch>
            <a:fillRect/>
          </a:stretch>
        </p:blipFill>
        <p:spPr bwMode="auto">
          <a:xfrm>
            <a:off x="214282" y="2857496"/>
            <a:ext cx="4218026" cy="3603100"/>
          </a:xfrm>
          <a:prstGeom prst="rect">
            <a:avLst/>
          </a:prstGeom>
          <a:noFill/>
          <a:effectLst>
            <a:glow rad="228600">
              <a:schemeClr val="accent1">
                <a:satMod val="175000"/>
                <a:alpha val="40000"/>
              </a:schemeClr>
            </a:glow>
          </a:effectLst>
        </p:spPr>
      </p:pic>
      <p:pic>
        <p:nvPicPr>
          <p:cNvPr id="2051" name="Picture 3" descr="F:\Лермонтов\картины\воспоминание о кавказе.jpg"/>
          <p:cNvPicPr>
            <a:picLocks noGrp="1" noChangeAspect="1" noChangeArrowheads="1"/>
          </p:cNvPicPr>
          <p:nvPr>
            <p:ph sz="quarter" idx="4"/>
          </p:nvPr>
        </p:nvPicPr>
        <p:blipFill>
          <a:blip r:embed="rId3"/>
          <a:srcRect/>
          <a:stretch>
            <a:fillRect/>
          </a:stretch>
        </p:blipFill>
        <p:spPr bwMode="auto">
          <a:xfrm>
            <a:off x="4706129" y="2857496"/>
            <a:ext cx="4223589" cy="3588566"/>
          </a:xfrm>
          <a:prstGeom prst="rect">
            <a:avLst/>
          </a:prstGeom>
          <a:noFill/>
          <a:effectLst>
            <a:glow rad="228600">
              <a:schemeClr val="accent1">
                <a:satMod val="175000"/>
                <a:alpha val="40000"/>
              </a:schemeClr>
            </a:glow>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86446" y="3857628"/>
            <a:ext cx="971528" cy="60340"/>
          </a:xfrm>
        </p:spPr>
        <p:txBody>
          <a:bodyPr>
            <a:normAutofit fontScale="90000"/>
          </a:bodyPr>
          <a:lstStyle/>
          <a:p>
            <a:endParaRPr lang="ru-RU" sz="800" dirty="0"/>
          </a:p>
        </p:txBody>
      </p:sp>
      <p:sp>
        <p:nvSpPr>
          <p:cNvPr id="3" name="Текст 2"/>
          <p:cNvSpPr>
            <a:spLocks noGrp="1"/>
          </p:cNvSpPr>
          <p:nvPr>
            <p:ph type="body" idx="1"/>
          </p:nvPr>
        </p:nvSpPr>
        <p:spPr>
          <a:xfrm>
            <a:off x="0" y="0"/>
            <a:ext cx="5143504" cy="1000108"/>
          </a:xfrm>
        </p:spPr>
        <p:txBody>
          <a:bodyPr>
            <a:noAutofit/>
          </a:bodyPr>
          <a:lstStyle/>
          <a:p>
            <a:pPr algn="ctr"/>
            <a:r>
              <a:rPr lang="ru-RU" sz="2800" dirty="0" smtClean="0">
                <a:ln>
                  <a:solidFill>
                    <a:srgbClr val="C00000"/>
                  </a:solidFill>
                </a:ln>
                <a:solidFill>
                  <a:srgbClr val="C00000"/>
                </a:solidFill>
                <a:effectLst>
                  <a:outerShdw blurRad="38100" dist="38100" dir="2700000" algn="tl">
                    <a:srgbClr val="000000">
                      <a:alpha val="43137"/>
                    </a:srgbClr>
                  </a:outerShdw>
                </a:effectLst>
                <a:latin typeface="Constantia" pitchFamily="18" charset="0"/>
              </a:rPr>
              <a:t>Военно-грузинская дорога близ Мцхеты</a:t>
            </a:r>
            <a:endParaRPr lang="ru-RU" sz="2800" dirty="0">
              <a:ln>
                <a:solidFill>
                  <a:srgbClr val="C00000"/>
                </a:solidFill>
              </a:ln>
              <a:solidFill>
                <a:srgbClr val="C00000"/>
              </a:solidFill>
              <a:effectLst>
                <a:outerShdw blurRad="38100" dist="38100" dir="2700000" algn="tl">
                  <a:srgbClr val="000000">
                    <a:alpha val="43137"/>
                  </a:srgbClr>
                </a:outerShdw>
              </a:effectLst>
              <a:latin typeface="Constantia" pitchFamily="18" charset="0"/>
            </a:endParaRPr>
          </a:p>
        </p:txBody>
      </p:sp>
      <p:sp>
        <p:nvSpPr>
          <p:cNvPr id="5" name="Текст 4"/>
          <p:cNvSpPr>
            <a:spLocks noGrp="1"/>
          </p:cNvSpPr>
          <p:nvPr>
            <p:ph type="body" sz="quarter" idx="3"/>
          </p:nvPr>
        </p:nvSpPr>
        <p:spPr>
          <a:xfrm>
            <a:off x="4357686" y="5715016"/>
            <a:ext cx="4786315" cy="1000108"/>
          </a:xfrm>
        </p:spPr>
        <p:txBody>
          <a:bodyPr>
            <a:noAutofit/>
          </a:bodyPr>
          <a:lstStyle/>
          <a:p>
            <a:pPr algn="ctr"/>
            <a:r>
              <a:rPr lang="ru-RU" sz="2800" dirty="0" smtClean="0">
                <a:ln>
                  <a:solidFill>
                    <a:srgbClr val="C00000"/>
                  </a:solidFill>
                </a:ln>
                <a:solidFill>
                  <a:srgbClr val="C00000"/>
                </a:solidFill>
                <a:effectLst>
                  <a:outerShdw blurRad="38100" dist="38100" dir="2700000" algn="tl">
                    <a:srgbClr val="000000">
                      <a:alpha val="43137"/>
                    </a:srgbClr>
                  </a:outerShdw>
                </a:effectLst>
                <a:latin typeface="Constantia" pitchFamily="18" charset="0"/>
              </a:rPr>
              <a:t>Окрестности селения </a:t>
            </a:r>
            <a:r>
              <a:rPr lang="ru-RU" sz="2800" dirty="0" err="1" smtClean="0">
                <a:ln>
                  <a:solidFill>
                    <a:srgbClr val="C00000"/>
                  </a:solidFill>
                </a:ln>
                <a:solidFill>
                  <a:srgbClr val="C00000"/>
                </a:solidFill>
                <a:effectLst>
                  <a:outerShdw blurRad="38100" dist="38100" dir="2700000" algn="tl">
                    <a:srgbClr val="000000">
                      <a:alpha val="43137"/>
                    </a:srgbClr>
                  </a:outerShdw>
                </a:effectLst>
                <a:latin typeface="Constantia" pitchFamily="18" charset="0"/>
              </a:rPr>
              <a:t>Караагач</a:t>
            </a:r>
            <a:endParaRPr lang="ru-RU" sz="2800" dirty="0">
              <a:ln>
                <a:solidFill>
                  <a:srgbClr val="C00000"/>
                </a:solidFill>
              </a:ln>
              <a:solidFill>
                <a:srgbClr val="C00000"/>
              </a:solidFill>
              <a:effectLst>
                <a:outerShdw blurRad="38100" dist="38100" dir="2700000" algn="tl">
                  <a:srgbClr val="000000">
                    <a:alpha val="43137"/>
                  </a:srgbClr>
                </a:outerShdw>
              </a:effectLst>
              <a:latin typeface="Constantia" pitchFamily="18" charset="0"/>
            </a:endParaRPr>
          </a:p>
        </p:txBody>
      </p:sp>
      <p:pic>
        <p:nvPicPr>
          <p:cNvPr id="3074" name="Picture 2" descr="F:\Лермонтов\картины\военно-грузинская дорога близ мцхеты.jpg"/>
          <p:cNvPicPr>
            <a:picLocks noGrp="1" noChangeAspect="1" noChangeArrowheads="1"/>
          </p:cNvPicPr>
          <p:nvPr>
            <p:ph sz="half" idx="2"/>
          </p:nvPr>
        </p:nvPicPr>
        <p:blipFill>
          <a:blip r:embed="rId2"/>
          <a:srcRect/>
          <a:stretch>
            <a:fillRect/>
          </a:stretch>
        </p:blipFill>
        <p:spPr bwMode="auto">
          <a:xfrm>
            <a:off x="214282" y="1142984"/>
            <a:ext cx="4357719" cy="3714776"/>
          </a:xfrm>
          <a:prstGeom prst="rect">
            <a:avLst/>
          </a:prstGeom>
          <a:noFill/>
          <a:effectLst>
            <a:glow rad="228600">
              <a:schemeClr val="accent6">
                <a:satMod val="175000"/>
                <a:alpha val="40000"/>
              </a:schemeClr>
            </a:glow>
          </a:effectLst>
        </p:spPr>
      </p:pic>
      <p:pic>
        <p:nvPicPr>
          <p:cNvPr id="3075" name="Picture 3" descr="F:\Лермонтов\картины\окресности селения Караагач.jpg"/>
          <p:cNvPicPr>
            <a:picLocks noGrp="1" noChangeAspect="1" noChangeArrowheads="1"/>
          </p:cNvPicPr>
          <p:nvPr>
            <p:ph sz="quarter" idx="4"/>
          </p:nvPr>
        </p:nvPicPr>
        <p:blipFill>
          <a:blip r:embed="rId3"/>
          <a:srcRect/>
          <a:stretch>
            <a:fillRect/>
          </a:stretch>
        </p:blipFill>
        <p:spPr bwMode="auto">
          <a:xfrm>
            <a:off x="4786314" y="1785926"/>
            <a:ext cx="4113213" cy="3826858"/>
          </a:xfrm>
          <a:prstGeom prst="rect">
            <a:avLst/>
          </a:prstGeom>
          <a:noFill/>
          <a:effectLst>
            <a:glow rad="228600">
              <a:schemeClr val="accent6">
                <a:satMod val="175000"/>
                <a:alpha val="40000"/>
              </a:schemeClr>
            </a:glo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980728"/>
          </a:xfrm>
        </p:spPr>
        <p:txBody>
          <a:bodyPr>
            <a:normAutofit/>
          </a:bodyPr>
          <a:lstStyle/>
          <a:p>
            <a:r>
              <a:rPr lang="ru-RU" b="1" dirty="0" smtClean="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rPr>
              <a:t>Родители М. Ю. Лермонтова</a:t>
            </a:r>
            <a:endParaRPr lang="ru-RU" b="1" dirty="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endParaRPr>
          </a:p>
        </p:txBody>
      </p:sp>
      <p:sp>
        <p:nvSpPr>
          <p:cNvPr id="3" name="Текст 2"/>
          <p:cNvSpPr>
            <a:spLocks noGrp="1"/>
          </p:cNvSpPr>
          <p:nvPr>
            <p:ph type="body" idx="1"/>
          </p:nvPr>
        </p:nvSpPr>
        <p:spPr>
          <a:xfrm>
            <a:off x="0" y="980729"/>
            <a:ext cx="4497388" cy="1152128"/>
          </a:xfrm>
        </p:spPr>
        <p:txBody>
          <a:bodyPr>
            <a:normAutofit fontScale="92500" lnSpcReduction="20000"/>
          </a:bodyPr>
          <a:lstStyle/>
          <a:p>
            <a:pPr algn="ctr"/>
            <a:r>
              <a:rPr lang="ru-RU" sz="2800" spc="50" dirty="0" smtClean="0">
                <a:ln w="11430">
                  <a:solidFill>
                    <a:schemeClr val="accent2">
                      <a:lumMod val="50000"/>
                    </a:schemeClr>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Отец  - капитан в отставке Юрий Петрович</a:t>
            </a:r>
          </a:p>
          <a:p>
            <a:pPr algn="ctr"/>
            <a:r>
              <a:rPr lang="ru-RU" sz="2800" spc="50" dirty="0" smtClean="0">
                <a:ln w="11430">
                  <a:solidFill>
                    <a:schemeClr val="accent2">
                      <a:lumMod val="50000"/>
                    </a:schemeClr>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(1787-1831)</a:t>
            </a:r>
            <a:endParaRPr lang="ru-RU" sz="2800" dirty="0"/>
          </a:p>
        </p:txBody>
      </p:sp>
      <p:sp>
        <p:nvSpPr>
          <p:cNvPr id="5" name="Текст 4"/>
          <p:cNvSpPr>
            <a:spLocks noGrp="1"/>
          </p:cNvSpPr>
          <p:nvPr>
            <p:ph type="body" sz="quarter" idx="3"/>
          </p:nvPr>
        </p:nvSpPr>
        <p:spPr>
          <a:xfrm>
            <a:off x="4645025" y="980727"/>
            <a:ext cx="4498975" cy="1152129"/>
          </a:xfrm>
        </p:spPr>
        <p:txBody>
          <a:bodyPr>
            <a:normAutofit fontScale="92500" lnSpcReduction="20000"/>
          </a:bodyPr>
          <a:lstStyle/>
          <a:p>
            <a:pPr algn="ctr"/>
            <a:r>
              <a:rPr lang="ru-RU" sz="2800" spc="50" dirty="0" smtClean="0">
                <a:ln w="11430">
                  <a:solidFill>
                    <a:schemeClr val="accent2">
                      <a:lumMod val="50000"/>
                    </a:schemeClr>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Мать - Мария Михайловна, урождённая Арсеньева</a:t>
            </a:r>
          </a:p>
          <a:p>
            <a:pPr algn="ctr"/>
            <a:r>
              <a:rPr lang="ru-RU" sz="2800" spc="50" dirty="0" smtClean="0">
                <a:ln w="11430">
                  <a:solidFill>
                    <a:schemeClr val="accent2">
                      <a:lumMod val="50000"/>
                    </a:schemeClr>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(1795-1817)</a:t>
            </a:r>
            <a:endParaRPr lang="ru-RU" sz="2800" dirty="0"/>
          </a:p>
        </p:txBody>
      </p:sp>
      <p:pic>
        <p:nvPicPr>
          <p:cNvPr id="7" name="Picture 2" descr="F:\Лермонтов\мама.jpg"/>
          <p:cNvPicPr>
            <a:picLocks noGrp="1" noChangeAspect="1" noChangeArrowheads="1"/>
          </p:cNvPicPr>
          <p:nvPr>
            <p:ph sz="quarter" idx="4"/>
          </p:nvPr>
        </p:nvPicPr>
        <p:blipFill>
          <a:blip r:embed="rId2" cstate="print"/>
          <a:srcRect/>
          <a:stretch>
            <a:fillRect/>
          </a:stretch>
        </p:blipFill>
        <p:spPr bwMode="auto">
          <a:xfrm>
            <a:off x="4912528" y="2174874"/>
            <a:ext cx="3907944" cy="4403317"/>
          </a:xfrm>
          <a:prstGeom prst="rect">
            <a:avLst/>
          </a:prstGeom>
          <a:noFill/>
          <a:effectLst>
            <a:softEdge rad="63500"/>
          </a:effectLst>
        </p:spPr>
      </p:pic>
      <p:pic>
        <p:nvPicPr>
          <p:cNvPr id="8" name="Picture 3" descr="F:\Лермонтов\отец.jpg"/>
          <p:cNvPicPr>
            <a:picLocks noGrp="1" noChangeAspect="1" noChangeArrowheads="1"/>
          </p:cNvPicPr>
          <p:nvPr>
            <p:ph sz="half" idx="2"/>
          </p:nvPr>
        </p:nvPicPr>
        <p:blipFill>
          <a:blip r:embed="rId3" cstate="print"/>
          <a:srcRect/>
          <a:stretch>
            <a:fillRect/>
          </a:stretch>
        </p:blipFill>
        <p:spPr bwMode="auto">
          <a:xfrm>
            <a:off x="395537" y="2204864"/>
            <a:ext cx="3744416" cy="4392488"/>
          </a:xfrm>
          <a:prstGeom prst="rect">
            <a:avLst/>
          </a:prstGeom>
          <a:noFill/>
          <a:effectLst>
            <a:softEdge rad="63500"/>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43636" y="3571876"/>
            <a:ext cx="471462" cy="131778"/>
          </a:xfrm>
        </p:spPr>
        <p:txBody>
          <a:bodyPr>
            <a:normAutofit fontScale="90000"/>
          </a:bodyPr>
          <a:lstStyle/>
          <a:p>
            <a:endParaRPr lang="ru-RU" sz="800" dirty="0"/>
          </a:p>
        </p:txBody>
      </p:sp>
      <p:sp>
        <p:nvSpPr>
          <p:cNvPr id="3" name="Текст 2"/>
          <p:cNvSpPr>
            <a:spLocks noGrp="1"/>
          </p:cNvSpPr>
          <p:nvPr>
            <p:ph type="body" idx="1"/>
          </p:nvPr>
        </p:nvSpPr>
        <p:spPr>
          <a:xfrm>
            <a:off x="0" y="5786454"/>
            <a:ext cx="4643438" cy="571504"/>
          </a:xfrm>
        </p:spPr>
        <p:txBody>
          <a:bodyPr>
            <a:normAutofit/>
          </a:bodyPr>
          <a:lstStyle/>
          <a:p>
            <a:pPr algn="ctr"/>
            <a:r>
              <a:rPr lang="ru-RU" sz="2800" dirty="0" smtClean="0">
                <a:ln>
                  <a:solidFill>
                    <a:srgbClr val="C00000"/>
                  </a:solidFill>
                </a:ln>
                <a:solidFill>
                  <a:srgbClr val="C00000"/>
                </a:solidFill>
                <a:effectLst>
                  <a:outerShdw blurRad="38100" dist="38100" dir="2700000" algn="tl">
                    <a:srgbClr val="000000">
                      <a:alpha val="43137"/>
                    </a:srgbClr>
                  </a:outerShdw>
                </a:effectLst>
                <a:latin typeface="Constantia" pitchFamily="18" charset="0"/>
              </a:rPr>
              <a:t>Крестовый перевал</a:t>
            </a:r>
            <a:endParaRPr lang="ru-RU" sz="2800" dirty="0">
              <a:ln>
                <a:solidFill>
                  <a:srgbClr val="C00000"/>
                </a:solidFill>
              </a:ln>
              <a:solidFill>
                <a:srgbClr val="C00000"/>
              </a:solidFill>
              <a:effectLst>
                <a:outerShdw blurRad="38100" dist="38100" dir="2700000" algn="tl">
                  <a:srgbClr val="000000">
                    <a:alpha val="43137"/>
                  </a:srgbClr>
                </a:outerShdw>
              </a:effectLst>
              <a:latin typeface="Constantia" pitchFamily="18" charset="0"/>
            </a:endParaRPr>
          </a:p>
        </p:txBody>
      </p:sp>
      <p:sp>
        <p:nvSpPr>
          <p:cNvPr id="5" name="Текст 4"/>
          <p:cNvSpPr>
            <a:spLocks noGrp="1"/>
          </p:cNvSpPr>
          <p:nvPr>
            <p:ph type="body" sz="quarter" idx="3"/>
          </p:nvPr>
        </p:nvSpPr>
        <p:spPr>
          <a:xfrm>
            <a:off x="4286248" y="142852"/>
            <a:ext cx="4857752" cy="1000108"/>
          </a:xfrm>
        </p:spPr>
        <p:txBody>
          <a:bodyPr>
            <a:normAutofit/>
          </a:bodyPr>
          <a:lstStyle/>
          <a:p>
            <a:pPr algn="ctr"/>
            <a:r>
              <a:rPr lang="ru-RU" sz="2800" dirty="0" smtClean="0">
                <a:ln>
                  <a:solidFill>
                    <a:srgbClr val="C00000"/>
                  </a:solidFill>
                </a:ln>
                <a:solidFill>
                  <a:srgbClr val="C00000"/>
                </a:solidFill>
                <a:effectLst>
                  <a:outerShdw blurRad="38100" dist="38100" dir="2700000" algn="tl">
                    <a:srgbClr val="000000">
                      <a:alpha val="43137"/>
                    </a:srgbClr>
                  </a:outerShdw>
                </a:effectLst>
                <a:latin typeface="Constantia" pitchFamily="18" charset="0"/>
              </a:rPr>
              <a:t>Перестрелка в горах </a:t>
            </a:r>
            <a:br>
              <a:rPr lang="ru-RU" sz="2800" dirty="0" smtClean="0">
                <a:ln>
                  <a:solidFill>
                    <a:srgbClr val="C00000"/>
                  </a:solidFill>
                </a:ln>
                <a:solidFill>
                  <a:srgbClr val="C00000"/>
                </a:solidFill>
                <a:effectLst>
                  <a:outerShdw blurRad="38100" dist="38100" dir="2700000" algn="tl">
                    <a:srgbClr val="000000">
                      <a:alpha val="43137"/>
                    </a:srgbClr>
                  </a:outerShdw>
                </a:effectLst>
                <a:latin typeface="Constantia" pitchFamily="18" charset="0"/>
              </a:rPr>
            </a:br>
            <a:r>
              <a:rPr lang="ru-RU" sz="2800" dirty="0" err="1" smtClean="0">
                <a:ln>
                  <a:solidFill>
                    <a:srgbClr val="C00000"/>
                  </a:solidFill>
                </a:ln>
                <a:solidFill>
                  <a:srgbClr val="C00000"/>
                </a:solidFill>
                <a:effectLst>
                  <a:outerShdw blurRad="38100" dist="38100" dir="2700000" algn="tl">
                    <a:srgbClr val="000000">
                      <a:alpha val="43137"/>
                    </a:srgbClr>
                  </a:outerShdw>
                </a:effectLst>
                <a:latin typeface="Constantia" pitchFamily="18" charset="0"/>
              </a:rPr>
              <a:t>Дагестанах</a:t>
            </a:r>
            <a:endParaRPr lang="ru-RU" sz="2800" dirty="0">
              <a:ln>
                <a:solidFill>
                  <a:srgbClr val="C00000"/>
                </a:solidFill>
              </a:ln>
              <a:solidFill>
                <a:srgbClr val="C00000"/>
              </a:solidFill>
              <a:effectLst>
                <a:outerShdw blurRad="38100" dist="38100" dir="2700000" algn="tl">
                  <a:srgbClr val="000000">
                    <a:alpha val="43137"/>
                  </a:srgbClr>
                </a:outerShdw>
              </a:effectLst>
              <a:latin typeface="Constantia" pitchFamily="18" charset="0"/>
            </a:endParaRPr>
          </a:p>
        </p:txBody>
      </p:sp>
      <p:pic>
        <p:nvPicPr>
          <p:cNvPr id="4098" name="Picture 2" descr="F:\Лермонтов\картины\крестовый перевал.jpg"/>
          <p:cNvPicPr>
            <a:picLocks noGrp="1" noChangeAspect="1" noChangeArrowheads="1"/>
          </p:cNvPicPr>
          <p:nvPr>
            <p:ph sz="half" idx="2"/>
          </p:nvPr>
        </p:nvPicPr>
        <p:blipFill>
          <a:blip r:embed="rId2"/>
          <a:srcRect/>
          <a:stretch>
            <a:fillRect/>
          </a:stretch>
        </p:blipFill>
        <p:spPr bwMode="auto">
          <a:xfrm>
            <a:off x="214281" y="1785926"/>
            <a:ext cx="4272989" cy="3786214"/>
          </a:xfrm>
          <a:prstGeom prst="rect">
            <a:avLst/>
          </a:prstGeom>
          <a:noFill/>
          <a:effectLst>
            <a:glow rad="228600">
              <a:schemeClr val="accent2">
                <a:satMod val="175000"/>
                <a:alpha val="40000"/>
              </a:schemeClr>
            </a:glow>
          </a:effectLst>
        </p:spPr>
      </p:pic>
      <p:pic>
        <p:nvPicPr>
          <p:cNvPr id="4099" name="Picture 3" descr="F:\Лермонтов\картины\перестрелка в горах дагестана.jpg"/>
          <p:cNvPicPr>
            <a:picLocks noGrp="1" noChangeAspect="1" noChangeArrowheads="1"/>
          </p:cNvPicPr>
          <p:nvPr>
            <p:ph sz="quarter" idx="4"/>
          </p:nvPr>
        </p:nvPicPr>
        <p:blipFill>
          <a:blip r:embed="rId3"/>
          <a:srcRect/>
          <a:stretch>
            <a:fillRect/>
          </a:stretch>
        </p:blipFill>
        <p:spPr bwMode="auto">
          <a:xfrm>
            <a:off x="4643438" y="1285860"/>
            <a:ext cx="4286280" cy="3786214"/>
          </a:xfrm>
          <a:prstGeom prst="rect">
            <a:avLst/>
          </a:prstGeom>
          <a:noFill/>
          <a:effectLst>
            <a:glow rad="228600">
              <a:schemeClr val="accent2">
                <a:satMod val="175000"/>
                <a:alpha val="40000"/>
              </a:schemeClr>
            </a:glo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357298"/>
          </a:xfrm>
        </p:spPr>
        <p:txBody>
          <a:bodyPr>
            <a:normAutofit/>
          </a:bodyPr>
          <a:lstStyle/>
          <a:p>
            <a:r>
              <a:rPr lang="ru-RU" sz="8000" b="1" dirty="0" smtClean="0">
                <a:ln>
                  <a:solidFill>
                    <a:schemeClr val="accent2">
                      <a:lumMod val="75000"/>
                    </a:schemeClr>
                  </a:solidFill>
                </a:ln>
                <a:solidFill>
                  <a:srgbClr val="C00000"/>
                </a:solidFill>
                <a:effectLst>
                  <a:outerShdw blurRad="38100" dist="38100" dir="2700000" algn="tl">
                    <a:srgbClr val="000000">
                      <a:alpha val="43137"/>
                    </a:srgbClr>
                  </a:outerShdw>
                </a:effectLst>
                <a:latin typeface="Constantia" pitchFamily="18" charset="0"/>
              </a:rPr>
              <a:t>Дань памяти</a:t>
            </a:r>
            <a:endParaRPr lang="ru-RU" sz="8000" b="1" dirty="0">
              <a:ln>
                <a:solidFill>
                  <a:schemeClr val="accent2">
                    <a:lumMod val="75000"/>
                  </a:schemeClr>
                </a:solidFill>
              </a:ln>
              <a:solidFill>
                <a:srgbClr val="C00000"/>
              </a:solidFill>
              <a:effectLst>
                <a:outerShdw blurRad="38100" dist="38100" dir="2700000" algn="tl">
                  <a:srgbClr val="000000">
                    <a:alpha val="43137"/>
                  </a:srgbClr>
                </a:outerShdw>
              </a:effectLst>
              <a:latin typeface="Constantia" pitchFamily="18" charset="0"/>
            </a:endParaRPr>
          </a:p>
        </p:txBody>
      </p:sp>
      <p:pic>
        <p:nvPicPr>
          <p:cNvPr id="9219" name="Picture 3" descr="D:\Документы админ\Строева\Лермонтов\70acfd76397d.jpg"/>
          <p:cNvPicPr>
            <a:picLocks noChangeAspect="1" noChangeArrowheads="1"/>
          </p:cNvPicPr>
          <p:nvPr/>
        </p:nvPicPr>
        <p:blipFill>
          <a:blip r:embed="rId2"/>
          <a:srcRect/>
          <a:stretch>
            <a:fillRect/>
          </a:stretch>
        </p:blipFill>
        <p:spPr bwMode="auto">
          <a:xfrm>
            <a:off x="0" y="1214430"/>
            <a:ext cx="9144000" cy="5643570"/>
          </a:xfrm>
          <a:prstGeom prst="rect">
            <a:avLst/>
          </a:prstGeom>
          <a:noFill/>
          <a:effectLst>
            <a:softEdge rad="317500"/>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57422" y="4929198"/>
            <a:ext cx="542900" cy="131778"/>
          </a:xfrm>
        </p:spPr>
        <p:txBody>
          <a:bodyPr>
            <a:normAutofit fontScale="90000"/>
          </a:bodyPr>
          <a:lstStyle/>
          <a:p>
            <a:endParaRPr lang="ru-RU" sz="800" dirty="0"/>
          </a:p>
        </p:txBody>
      </p:sp>
      <p:sp>
        <p:nvSpPr>
          <p:cNvPr id="3" name="Текст 2"/>
          <p:cNvSpPr>
            <a:spLocks noGrp="1"/>
          </p:cNvSpPr>
          <p:nvPr>
            <p:ph type="body" idx="1"/>
          </p:nvPr>
        </p:nvSpPr>
        <p:spPr>
          <a:xfrm>
            <a:off x="0" y="142852"/>
            <a:ext cx="4643438" cy="746139"/>
          </a:xfrm>
        </p:spPr>
        <p:txBody>
          <a:bodyPr>
            <a:noAutofit/>
          </a:bodyPr>
          <a:lstStyle/>
          <a:p>
            <a:pPr algn="ctr"/>
            <a:r>
              <a:rPr lang="ru-RU" dirty="0" smtClean="0">
                <a:ln>
                  <a:solidFill>
                    <a:srgbClr val="C00000"/>
                  </a:solidFill>
                </a:ln>
                <a:solidFill>
                  <a:srgbClr val="C00000"/>
                </a:solidFill>
                <a:effectLst>
                  <a:outerShdw blurRad="38100" dist="38100" dir="2700000" algn="tl">
                    <a:srgbClr val="000000">
                      <a:alpha val="43137"/>
                    </a:srgbClr>
                  </a:outerShdw>
                </a:effectLst>
                <a:latin typeface="Constantia" pitchFamily="18" charset="0"/>
              </a:rPr>
              <a:t>Первый в России памятник Лермонтову</a:t>
            </a:r>
            <a:endParaRPr lang="ru-RU" dirty="0">
              <a:ln>
                <a:solidFill>
                  <a:srgbClr val="C00000"/>
                </a:solidFill>
              </a:ln>
              <a:solidFill>
                <a:srgbClr val="C00000"/>
              </a:solidFill>
              <a:effectLst>
                <a:outerShdw blurRad="38100" dist="38100" dir="2700000" algn="tl">
                  <a:srgbClr val="000000">
                    <a:alpha val="43137"/>
                  </a:srgbClr>
                </a:outerShdw>
              </a:effectLst>
              <a:latin typeface="Constantia" pitchFamily="18" charset="0"/>
            </a:endParaRPr>
          </a:p>
        </p:txBody>
      </p:sp>
      <p:sp>
        <p:nvSpPr>
          <p:cNvPr id="5" name="Текст 4"/>
          <p:cNvSpPr>
            <a:spLocks noGrp="1"/>
          </p:cNvSpPr>
          <p:nvPr>
            <p:ph type="body" sz="quarter" idx="3"/>
          </p:nvPr>
        </p:nvSpPr>
        <p:spPr>
          <a:xfrm>
            <a:off x="4357686" y="3357562"/>
            <a:ext cx="4786314" cy="857256"/>
          </a:xfrm>
        </p:spPr>
        <p:txBody>
          <a:bodyPr>
            <a:normAutofit/>
          </a:bodyPr>
          <a:lstStyle/>
          <a:p>
            <a:pPr algn="ctr"/>
            <a:r>
              <a:rPr lang="ru-RU" dirty="0" smtClean="0">
                <a:ln>
                  <a:solidFill>
                    <a:schemeClr val="accent2">
                      <a:lumMod val="75000"/>
                    </a:schemeClr>
                  </a:solidFill>
                </a:ln>
                <a:solidFill>
                  <a:srgbClr val="C00000"/>
                </a:solidFill>
                <a:effectLst>
                  <a:outerShdw blurRad="38100" dist="38100" dir="2700000" algn="tl">
                    <a:srgbClr val="000000">
                      <a:alpha val="43137"/>
                    </a:srgbClr>
                  </a:outerShdw>
                </a:effectLst>
                <a:latin typeface="Constantia" pitchFamily="18" charset="0"/>
              </a:rPr>
              <a:t>Памятная доска на месте рождения М. Ю. Лермонтова</a:t>
            </a:r>
            <a:endParaRPr lang="ru-RU" dirty="0">
              <a:ln>
                <a:solidFill>
                  <a:schemeClr val="accent2">
                    <a:lumMod val="75000"/>
                  </a:schemeClr>
                </a:solidFill>
              </a:ln>
              <a:solidFill>
                <a:srgbClr val="C00000"/>
              </a:solidFill>
              <a:effectLst>
                <a:outerShdw blurRad="38100" dist="38100" dir="2700000" algn="tl">
                  <a:srgbClr val="000000">
                    <a:alpha val="43137"/>
                  </a:srgbClr>
                </a:outerShdw>
              </a:effectLst>
              <a:latin typeface="Constantia" pitchFamily="18" charset="0"/>
            </a:endParaRPr>
          </a:p>
        </p:txBody>
      </p:sp>
      <p:pic>
        <p:nvPicPr>
          <p:cNvPr id="6146" name="Picture 2" descr="F:\Лермонтов\памятники\image002.jpg"/>
          <p:cNvPicPr>
            <a:picLocks noGrp="1" noChangeAspect="1" noChangeArrowheads="1"/>
          </p:cNvPicPr>
          <p:nvPr>
            <p:ph sz="half" idx="2"/>
          </p:nvPr>
        </p:nvPicPr>
        <p:blipFill>
          <a:blip r:embed="rId2"/>
          <a:srcRect t="11852" b="8597"/>
          <a:stretch>
            <a:fillRect/>
          </a:stretch>
        </p:blipFill>
        <p:spPr bwMode="auto">
          <a:xfrm>
            <a:off x="214282" y="928670"/>
            <a:ext cx="3960116" cy="4263162"/>
          </a:xfrm>
          <a:prstGeom prst="rect">
            <a:avLst/>
          </a:prstGeom>
          <a:noFill/>
          <a:effectLst>
            <a:softEdge rad="127000"/>
          </a:effectLst>
        </p:spPr>
      </p:pic>
      <p:pic>
        <p:nvPicPr>
          <p:cNvPr id="6147" name="Picture 3" descr="F:\Лермонтов\памятники\Памятная доска на месте рождения М. Ю. Лермонтова.jpg"/>
          <p:cNvPicPr>
            <a:picLocks noGrp="1" noChangeAspect="1" noChangeArrowheads="1"/>
          </p:cNvPicPr>
          <p:nvPr>
            <p:ph sz="quarter" idx="4"/>
          </p:nvPr>
        </p:nvPicPr>
        <p:blipFill>
          <a:blip r:embed="rId3"/>
          <a:srcRect/>
          <a:stretch>
            <a:fillRect/>
          </a:stretch>
        </p:blipFill>
        <p:spPr bwMode="auto">
          <a:xfrm>
            <a:off x="4700189" y="214290"/>
            <a:ext cx="4291984" cy="3071834"/>
          </a:xfrm>
          <a:prstGeom prst="rect">
            <a:avLst/>
          </a:prstGeom>
          <a:noFill/>
          <a:effectLst>
            <a:softEdge rad="127000"/>
          </a:effectLst>
        </p:spPr>
      </p:pic>
      <p:pic>
        <p:nvPicPr>
          <p:cNvPr id="6148" name="Picture 4" descr="F:\Лермонтов\Памятная медно-никелевая монета СССР достоинством 1 рубль, выпущенная в 1989 году в честь М. Ю. Лермонтова.jpeg"/>
          <p:cNvPicPr>
            <a:picLocks noChangeAspect="1" noChangeArrowheads="1"/>
          </p:cNvPicPr>
          <p:nvPr/>
        </p:nvPicPr>
        <p:blipFill>
          <a:blip r:embed="rId4"/>
          <a:srcRect/>
          <a:stretch>
            <a:fillRect/>
          </a:stretch>
        </p:blipFill>
        <p:spPr bwMode="auto">
          <a:xfrm>
            <a:off x="4929190" y="4084338"/>
            <a:ext cx="3000396" cy="2760638"/>
          </a:xfrm>
          <a:prstGeom prst="rect">
            <a:avLst/>
          </a:prstGeom>
          <a:noFill/>
          <a:effectLst>
            <a:softEdge rad="317500"/>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928670"/>
          </a:xfrm>
        </p:spPr>
        <p:txBody>
          <a:bodyPr>
            <a:normAutofit/>
          </a:bodyPr>
          <a:lstStyle/>
          <a:p>
            <a:r>
              <a:rPr lang="ru-RU" sz="4000" b="1" dirty="0" smtClean="0">
                <a:ln>
                  <a:solidFill>
                    <a:srgbClr val="C00000"/>
                  </a:solidFill>
                </a:ln>
                <a:solidFill>
                  <a:srgbClr val="C00000"/>
                </a:solidFill>
                <a:effectLst>
                  <a:outerShdw blurRad="38100" dist="38100" dir="2700000" algn="tl">
                    <a:srgbClr val="000000">
                      <a:alpha val="43137"/>
                    </a:srgbClr>
                  </a:outerShdw>
                </a:effectLst>
                <a:latin typeface="Constantia" pitchFamily="18" charset="0"/>
              </a:rPr>
              <a:t>Дом-музей Лермонтова в Москве</a:t>
            </a:r>
            <a:endParaRPr lang="ru-RU" sz="4000" b="1" dirty="0">
              <a:ln>
                <a:solidFill>
                  <a:srgbClr val="C00000"/>
                </a:solidFill>
              </a:ln>
              <a:solidFill>
                <a:srgbClr val="C00000"/>
              </a:solidFill>
              <a:effectLst>
                <a:outerShdw blurRad="38100" dist="38100" dir="2700000" algn="tl">
                  <a:srgbClr val="000000">
                    <a:alpha val="43137"/>
                  </a:srgbClr>
                </a:outerShdw>
              </a:effectLst>
              <a:latin typeface="Constantia" pitchFamily="18" charset="0"/>
            </a:endParaRPr>
          </a:p>
        </p:txBody>
      </p:sp>
      <p:pic>
        <p:nvPicPr>
          <p:cNvPr id="5122" name="Picture 2" descr="D:\Документы админ\Строева\Лермонтов\4495_original.jpg"/>
          <p:cNvPicPr>
            <a:picLocks noChangeAspect="1" noChangeArrowheads="1"/>
          </p:cNvPicPr>
          <p:nvPr/>
        </p:nvPicPr>
        <p:blipFill>
          <a:blip r:embed="rId2"/>
          <a:srcRect/>
          <a:stretch>
            <a:fillRect/>
          </a:stretch>
        </p:blipFill>
        <p:spPr bwMode="auto">
          <a:xfrm>
            <a:off x="4714876" y="928670"/>
            <a:ext cx="4278314" cy="2994422"/>
          </a:xfrm>
          <a:prstGeom prst="rect">
            <a:avLst/>
          </a:prstGeom>
          <a:noFill/>
          <a:effectLst>
            <a:softEdge rad="127000"/>
          </a:effectLst>
        </p:spPr>
      </p:pic>
      <p:pic>
        <p:nvPicPr>
          <p:cNvPr id="5123" name="Picture 3" descr="D:\Документы админ\Строева\Лермонтов\10.gif"/>
          <p:cNvPicPr>
            <a:picLocks noChangeAspect="1" noChangeArrowheads="1"/>
          </p:cNvPicPr>
          <p:nvPr/>
        </p:nvPicPr>
        <p:blipFill>
          <a:blip r:embed="rId3"/>
          <a:srcRect/>
          <a:stretch>
            <a:fillRect/>
          </a:stretch>
        </p:blipFill>
        <p:spPr bwMode="auto">
          <a:xfrm>
            <a:off x="142843" y="928670"/>
            <a:ext cx="4357719" cy="3000396"/>
          </a:xfrm>
          <a:prstGeom prst="rect">
            <a:avLst/>
          </a:prstGeom>
          <a:noFill/>
          <a:effectLst>
            <a:softEdge rad="127000"/>
          </a:effectLst>
        </p:spPr>
      </p:pic>
      <p:pic>
        <p:nvPicPr>
          <p:cNvPr id="5124" name="Picture 4" descr="D:\Документы админ\Строева\Лермонтов\20057713.jpg"/>
          <p:cNvPicPr>
            <a:picLocks noChangeAspect="1" noChangeArrowheads="1"/>
          </p:cNvPicPr>
          <p:nvPr/>
        </p:nvPicPr>
        <p:blipFill>
          <a:blip r:embed="rId4"/>
          <a:srcRect/>
          <a:stretch>
            <a:fillRect/>
          </a:stretch>
        </p:blipFill>
        <p:spPr bwMode="auto">
          <a:xfrm>
            <a:off x="142844" y="3929066"/>
            <a:ext cx="4357718" cy="2765722"/>
          </a:xfrm>
          <a:prstGeom prst="rect">
            <a:avLst/>
          </a:prstGeom>
          <a:noFill/>
          <a:effectLst>
            <a:softEdge rad="127000"/>
          </a:effectLst>
        </p:spPr>
      </p:pic>
      <p:pic>
        <p:nvPicPr>
          <p:cNvPr id="5125" name="Picture 5" descr="D:\Документы админ\Строева\Лермонтов\house_01.jpg"/>
          <p:cNvPicPr>
            <a:picLocks noChangeAspect="1" noChangeArrowheads="1"/>
          </p:cNvPicPr>
          <p:nvPr/>
        </p:nvPicPr>
        <p:blipFill>
          <a:blip r:embed="rId5"/>
          <a:srcRect/>
          <a:stretch>
            <a:fillRect/>
          </a:stretch>
        </p:blipFill>
        <p:spPr bwMode="auto">
          <a:xfrm>
            <a:off x="4786314" y="3929067"/>
            <a:ext cx="4150619" cy="2714644"/>
          </a:xfrm>
          <a:prstGeom prst="rect">
            <a:avLst/>
          </a:prstGeom>
          <a:noFill/>
          <a:effectLst>
            <a:softEdge rad="127000"/>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643050"/>
          </a:xfrm>
        </p:spPr>
        <p:txBody>
          <a:bodyPr>
            <a:noAutofit/>
          </a:bodyPr>
          <a:lstStyle/>
          <a:p>
            <a:r>
              <a:rPr lang="ru-RU" sz="3400" b="1" dirty="0" smtClean="0">
                <a:ln>
                  <a:solidFill>
                    <a:schemeClr val="accent2">
                      <a:lumMod val="75000"/>
                    </a:schemeClr>
                  </a:solidFill>
                </a:ln>
                <a:solidFill>
                  <a:srgbClr val="C00000"/>
                </a:solidFill>
                <a:effectLst>
                  <a:outerShdw blurRad="38100" dist="38100" dir="2700000" algn="tl">
                    <a:srgbClr val="000000">
                      <a:alpha val="43137"/>
                    </a:srgbClr>
                  </a:outerShdw>
                </a:effectLst>
                <a:latin typeface="Constantia" pitchFamily="18" charset="0"/>
              </a:rPr>
              <a:t>Кисловодск. </a:t>
            </a:r>
            <a:r>
              <a:rPr lang="ru-RU" sz="3400" b="1" dirty="0" err="1" smtClean="0">
                <a:ln>
                  <a:solidFill>
                    <a:schemeClr val="accent2">
                      <a:lumMod val="75000"/>
                    </a:schemeClr>
                  </a:solidFill>
                </a:ln>
                <a:solidFill>
                  <a:srgbClr val="C00000"/>
                </a:solidFill>
                <a:effectLst>
                  <a:outerShdw blurRad="38100" dist="38100" dir="2700000" algn="tl">
                    <a:srgbClr val="000000">
                      <a:alpha val="43137"/>
                    </a:srgbClr>
                  </a:outerShdw>
                </a:effectLst>
                <a:latin typeface="Constantia" pitchFamily="18" charset="0"/>
              </a:rPr>
              <a:t>Лермонтовская</a:t>
            </a:r>
            <a:r>
              <a:rPr lang="ru-RU" sz="3400" b="1" dirty="0" smtClean="0">
                <a:ln>
                  <a:solidFill>
                    <a:schemeClr val="accent2">
                      <a:lumMod val="75000"/>
                    </a:schemeClr>
                  </a:solidFill>
                </a:ln>
                <a:solidFill>
                  <a:srgbClr val="C00000"/>
                </a:solidFill>
                <a:effectLst>
                  <a:outerShdw blurRad="38100" dist="38100" dir="2700000" algn="tl">
                    <a:srgbClr val="000000">
                      <a:alpha val="43137"/>
                    </a:srgbClr>
                  </a:outerShdw>
                </a:effectLst>
                <a:latin typeface="Constantia" pitchFamily="18" charset="0"/>
              </a:rPr>
              <a:t> площадка с гротом Демона и бюстом Лермонтова над гротом. </a:t>
            </a:r>
            <a:r>
              <a:rPr lang="ru-RU" sz="3400" b="1" dirty="0" err="1" smtClean="0">
                <a:ln>
                  <a:solidFill>
                    <a:schemeClr val="accent2">
                      <a:lumMod val="75000"/>
                    </a:schemeClr>
                  </a:solidFill>
                </a:ln>
                <a:solidFill>
                  <a:srgbClr val="C00000"/>
                </a:solidFill>
                <a:effectLst>
                  <a:outerShdw blurRad="38100" dist="38100" dir="2700000" algn="tl">
                    <a:srgbClr val="000000">
                      <a:alpha val="43137"/>
                    </a:srgbClr>
                  </a:outerShdw>
                </a:effectLst>
                <a:latin typeface="Constantia" pitchFamily="18" charset="0"/>
              </a:rPr>
              <a:t>Лермонтовские</a:t>
            </a:r>
            <a:r>
              <a:rPr lang="ru-RU" sz="3400" b="1" dirty="0" smtClean="0">
                <a:ln>
                  <a:solidFill>
                    <a:schemeClr val="accent2">
                      <a:lumMod val="75000"/>
                    </a:schemeClr>
                  </a:solidFill>
                </a:ln>
                <a:solidFill>
                  <a:srgbClr val="C00000"/>
                </a:solidFill>
                <a:effectLst>
                  <a:outerShdw blurRad="38100" dist="38100" dir="2700000" algn="tl">
                    <a:srgbClr val="000000">
                      <a:alpha val="43137"/>
                    </a:srgbClr>
                  </a:outerShdw>
                </a:effectLst>
                <a:latin typeface="Constantia" pitchFamily="18" charset="0"/>
              </a:rPr>
              <a:t> скала и водопад.</a:t>
            </a:r>
            <a:endParaRPr lang="ru-RU" sz="3400" b="1" dirty="0">
              <a:ln>
                <a:solidFill>
                  <a:schemeClr val="accent2">
                    <a:lumMod val="75000"/>
                  </a:schemeClr>
                </a:solidFill>
              </a:ln>
              <a:solidFill>
                <a:srgbClr val="C00000"/>
              </a:solidFill>
              <a:effectLst>
                <a:outerShdw blurRad="38100" dist="38100" dir="2700000" algn="tl">
                  <a:srgbClr val="000000">
                    <a:alpha val="43137"/>
                  </a:srgbClr>
                </a:outerShdw>
              </a:effectLst>
              <a:latin typeface="Constantia" pitchFamily="18" charset="0"/>
            </a:endParaRPr>
          </a:p>
        </p:txBody>
      </p:sp>
      <p:pic>
        <p:nvPicPr>
          <p:cNvPr id="7170" name="Picture 2" descr="D:\Документы админ\Строева\Лермонтов\image74.jpg"/>
          <p:cNvPicPr>
            <a:picLocks noChangeAspect="1" noChangeArrowheads="1"/>
          </p:cNvPicPr>
          <p:nvPr/>
        </p:nvPicPr>
        <p:blipFill>
          <a:blip r:embed="rId2"/>
          <a:srcRect/>
          <a:stretch>
            <a:fillRect/>
          </a:stretch>
        </p:blipFill>
        <p:spPr bwMode="auto">
          <a:xfrm>
            <a:off x="4286248" y="1643050"/>
            <a:ext cx="4533903" cy="2667002"/>
          </a:xfrm>
          <a:prstGeom prst="rect">
            <a:avLst/>
          </a:prstGeom>
          <a:noFill/>
          <a:effectLst>
            <a:softEdge rad="127000"/>
          </a:effectLst>
        </p:spPr>
      </p:pic>
      <p:pic>
        <p:nvPicPr>
          <p:cNvPr id="7171" name="Picture 3" descr="D:\Документы админ\Строева\Лермонтов\28.jpg"/>
          <p:cNvPicPr>
            <a:picLocks noChangeAspect="1" noChangeArrowheads="1"/>
          </p:cNvPicPr>
          <p:nvPr/>
        </p:nvPicPr>
        <p:blipFill>
          <a:blip r:embed="rId3"/>
          <a:srcRect b="5713"/>
          <a:stretch>
            <a:fillRect/>
          </a:stretch>
        </p:blipFill>
        <p:spPr bwMode="auto">
          <a:xfrm>
            <a:off x="214282" y="1643050"/>
            <a:ext cx="4198033" cy="2643206"/>
          </a:xfrm>
          <a:prstGeom prst="rect">
            <a:avLst/>
          </a:prstGeom>
          <a:noFill/>
          <a:effectLst>
            <a:softEdge rad="127000"/>
          </a:effectLst>
        </p:spPr>
      </p:pic>
      <p:pic>
        <p:nvPicPr>
          <p:cNvPr id="7172" name="Picture 4" descr="D:\Документы админ\Строева\Лермонтов\9D13F710B145-29.jpg"/>
          <p:cNvPicPr>
            <a:picLocks noChangeAspect="1" noChangeArrowheads="1"/>
          </p:cNvPicPr>
          <p:nvPr/>
        </p:nvPicPr>
        <p:blipFill>
          <a:blip r:embed="rId4"/>
          <a:srcRect/>
          <a:stretch>
            <a:fillRect/>
          </a:stretch>
        </p:blipFill>
        <p:spPr bwMode="auto">
          <a:xfrm>
            <a:off x="214282" y="4210051"/>
            <a:ext cx="4191000" cy="2647949"/>
          </a:xfrm>
          <a:prstGeom prst="rect">
            <a:avLst/>
          </a:prstGeom>
          <a:noFill/>
          <a:effectLst>
            <a:softEdge rad="127000"/>
          </a:effectLst>
        </p:spPr>
      </p:pic>
      <p:pic>
        <p:nvPicPr>
          <p:cNvPr id="7173" name="Picture 5" descr="D:\Документы админ\Строева\Лермонтов\1367406753_2.jpeg"/>
          <p:cNvPicPr>
            <a:picLocks noChangeAspect="1" noChangeArrowheads="1"/>
          </p:cNvPicPr>
          <p:nvPr/>
        </p:nvPicPr>
        <p:blipFill>
          <a:blip r:embed="rId5"/>
          <a:srcRect b="7653"/>
          <a:stretch>
            <a:fillRect/>
          </a:stretch>
        </p:blipFill>
        <p:spPr bwMode="auto">
          <a:xfrm>
            <a:off x="4286248" y="4199149"/>
            <a:ext cx="4500594" cy="2658851"/>
          </a:xfrm>
          <a:prstGeom prst="rect">
            <a:avLst/>
          </a:prstGeom>
          <a:noFill/>
          <a:effectLst>
            <a:softEdge rad="127000"/>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000108"/>
          </a:xfrm>
        </p:spPr>
        <p:txBody>
          <a:bodyPr>
            <a:normAutofit/>
          </a:bodyPr>
          <a:lstStyle/>
          <a:p>
            <a:r>
              <a:rPr lang="ru-RU" sz="4000" b="1" dirty="0" smtClean="0">
                <a:ln>
                  <a:solidFill>
                    <a:schemeClr val="accent2">
                      <a:lumMod val="75000"/>
                    </a:schemeClr>
                  </a:solidFill>
                </a:ln>
                <a:solidFill>
                  <a:srgbClr val="C00000"/>
                </a:solidFill>
                <a:effectLst>
                  <a:outerShdw blurRad="38100" dist="38100" dir="2700000" algn="tl">
                    <a:srgbClr val="000000">
                      <a:alpha val="43137"/>
                    </a:srgbClr>
                  </a:outerShdw>
                </a:effectLst>
                <a:latin typeface="Constantia" pitchFamily="18" charset="0"/>
              </a:rPr>
              <a:t>Музей поэта в Тамани</a:t>
            </a:r>
            <a:endParaRPr lang="ru-RU" sz="4000" b="1" dirty="0">
              <a:ln>
                <a:solidFill>
                  <a:schemeClr val="accent2">
                    <a:lumMod val="75000"/>
                  </a:schemeClr>
                </a:solidFill>
              </a:ln>
              <a:solidFill>
                <a:srgbClr val="C00000"/>
              </a:solidFill>
              <a:effectLst>
                <a:outerShdw blurRad="38100" dist="38100" dir="2700000" algn="tl">
                  <a:srgbClr val="000000">
                    <a:alpha val="43137"/>
                  </a:srgbClr>
                </a:outerShdw>
              </a:effectLst>
              <a:latin typeface="Constantia" pitchFamily="18" charset="0"/>
            </a:endParaRPr>
          </a:p>
        </p:txBody>
      </p:sp>
      <p:pic>
        <p:nvPicPr>
          <p:cNvPr id="8194" name="Picture 2" descr="D:\Документы админ\Строева\Лермонтов\0015-015-Dom-muzej-M.JU.-Lermontova-v-Tamani.jpg"/>
          <p:cNvPicPr>
            <a:picLocks noChangeAspect="1" noChangeArrowheads="1"/>
          </p:cNvPicPr>
          <p:nvPr/>
        </p:nvPicPr>
        <p:blipFill>
          <a:blip r:embed="rId2"/>
          <a:srcRect/>
          <a:stretch>
            <a:fillRect/>
          </a:stretch>
        </p:blipFill>
        <p:spPr bwMode="auto">
          <a:xfrm>
            <a:off x="214282" y="857232"/>
            <a:ext cx="4429156" cy="2990512"/>
          </a:xfrm>
          <a:prstGeom prst="rect">
            <a:avLst/>
          </a:prstGeom>
          <a:noFill/>
          <a:effectLst>
            <a:softEdge rad="127000"/>
          </a:effectLst>
        </p:spPr>
      </p:pic>
      <p:pic>
        <p:nvPicPr>
          <p:cNvPr id="8195" name="Picture 3" descr="D:\Документы админ\Строева\Лермонтов\0021-015-Pamjatnik-v-Tamani.jpg"/>
          <p:cNvPicPr>
            <a:picLocks noChangeAspect="1" noChangeArrowheads="1"/>
          </p:cNvPicPr>
          <p:nvPr/>
        </p:nvPicPr>
        <p:blipFill>
          <a:blip r:embed="rId3"/>
          <a:srcRect/>
          <a:stretch>
            <a:fillRect/>
          </a:stretch>
        </p:blipFill>
        <p:spPr bwMode="auto">
          <a:xfrm>
            <a:off x="5072066" y="1285860"/>
            <a:ext cx="3768335" cy="5024446"/>
          </a:xfrm>
          <a:prstGeom prst="rect">
            <a:avLst/>
          </a:prstGeom>
          <a:noFill/>
          <a:effectLst>
            <a:softEdge rad="127000"/>
          </a:effectLst>
        </p:spPr>
      </p:pic>
      <p:pic>
        <p:nvPicPr>
          <p:cNvPr id="8196" name="Picture 4" descr="D:\Документы админ\Строева\Лермонтов\mid,149.jpg"/>
          <p:cNvPicPr>
            <a:picLocks noChangeAspect="1" noChangeArrowheads="1"/>
          </p:cNvPicPr>
          <p:nvPr/>
        </p:nvPicPr>
        <p:blipFill>
          <a:blip r:embed="rId4"/>
          <a:srcRect/>
          <a:stretch>
            <a:fillRect/>
          </a:stretch>
        </p:blipFill>
        <p:spPr bwMode="auto">
          <a:xfrm>
            <a:off x="714348" y="4000504"/>
            <a:ext cx="3548066" cy="2661050"/>
          </a:xfrm>
          <a:prstGeom prst="rect">
            <a:avLst/>
          </a:prstGeom>
          <a:noFill/>
          <a:effectLst>
            <a:softEdge rad="1270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741368"/>
          </a:xfrm>
        </p:spPr>
        <p:txBody>
          <a:bodyPr>
            <a:normAutofit fontScale="90000"/>
          </a:bodyPr>
          <a:lstStyle/>
          <a:p>
            <a:r>
              <a:rPr lang="ru-RU" sz="3100" b="1" dirty="0" smtClean="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rPr>
              <a:t>Лермонтову не было трех лет, когда он лишился своей матери. Много лет спустя он вспоминал день ее похорон, свое прощанье с ней:</a:t>
            </a:r>
            <a: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
            </a:r>
            <a:b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br>
            <a: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Он был дитя, когда в тесовый гроб</a:t>
            </a:r>
            <a:b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br>
            <a: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Его родную с пеньем уложили.</a:t>
            </a:r>
            <a:b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br>
            <a: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Он помнил, что над нею черный поп</a:t>
            </a:r>
            <a:b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br>
            <a: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Читал большую книгу, что кадили,</a:t>
            </a:r>
            <a:b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br>
            <a: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И прочее... и что, закрыв весь лоб</a:t>
            </a:r>
            <a:b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br>
            <a: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Большим платком, отец стоял в молчанье.</a:t>
            </a:r>
            <a:b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br>
            <a: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И что когда последнее лобзанье</a:t>
            </a:r>
            <a:b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br>
            <a: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Ему велели матери отдать,</a:t>
            </a:r>
            <a:b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br>
            <a: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То стал он громко плакать и кричать... </a:t>
            </a:r>
            <a:b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br>
            <a:r>
              <a:rPr lang="ru-RU" sz="3100" b="1" dirty="0" smtClean="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rPr>
              <a:t>С отцом он не жил вместе, встречался редко — как в детстве, так и в юношеские годы, — и, по-видимому, не присутствовал при его кончине: </a:t>
            </a:r>
            <a: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
            </a:r>
            <a:b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br>
            <a: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Ужасная судьба отца и сына</a:t>
            </a:r>
            <a:b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br>
            <a: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Жить розно и в разлуке умереть... </a:t>
            </a:r>
            <a:endParaRPr lang="ru-RU" sz="2400" b="1" dirty="0">
              <a:ln>
                <a:solidFill>
                  <a:schemeClr val="accent2">
                    <a:lumMod val="50000"/>
                  </a:schemeClr>
                </a:solidFill>
              </a:ln>
              <a:solidFill>
                <a:srgbClr val="C00000"/>
              </a:solidFill>
              <a:effectLst>
                <a:outerShdw blurRad="38100" dist="38100" dir="2700000" algn="tl">
                  <a:srgbClr val="000000">
                    <a:alpha val="43137"/>
                  </a:srgbClr>
                </a:outerShdw>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2204864"/>
          </a:xfrm>
        </p:spPr>
        <p:txBody>
          <a:bodyPr>
            <a:noAutofit/>
          </a:bodyPr>
          <a:lstStyle/>
          <a:p>
            <a: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Брак Юрия Петровича с Марьей Михайловной был по любви, но семейное счастье продолжалось, по-видимому, очень недолго. Рождение сына нисколько не улучшило отношений между родителями, а весною 1817 г. Марья Михайловна Лермонтова «в слезах угасла».</a:t>
            </a:r>
            <a:endParaRPr lang="ru-RU" sz="2400" b="1" dirty="0">
              <a:ln>
                <a:solidFill>
                  <a:schemeClr val="accent2">
                    <a:lumMod val="50000"/>
                  </a:schemeClr>
                </a:solidFill>
              </a:ln>
              <a:solidFill>
                <a:srgbClr val="C00000"/>
              </a:solidFill>
              <a:effectLst>
                <a:outerShdw blurRad="38100" dist="38100" dir="2700000" algn="tl">
                  <a:srgbClr val="000000">
                    <a:alpha val="43137"/>
                  </a:srgbClr>
                </a:outerShdw>
              </a:effectLst>
            </a:endParaRPr>
          </a:p>
        </p:txBody>
      </p:sp>
      <p:sp>
        <p:nvSpPr>
          <p:cNvPr id="3" name="Текст 2"/>
          <p:cNvSpPr>
            <a:spLocks noGrp="1"/>
          </p:cNvSpPr>
          <p:nvPr>
            <p:ph type="body" idx="1"/>
          </p:nvPr>
        </p:nvSpPr>
        <p:spPr>
          <a:xfrm>
            <a:off x="0" y="6165304"/>
            <a:ext cx="5000628" cy="546075"/>
          </a:xfrm>
        </p:spPr>
        <p:txBody>
          <a:bodyPr>
            <a:normAutofit fontScale="92500"/>
          </a:bodyPr>
          <a:lstStyle/>
          <a:p>
            <a:pPr algn="ctr"/>
            <a:r>
              <a:rPr lang="ru-RU" sz="2000" dirty="0" smtClean="0">
                <a:ln>
                  <a:solidFill>
                    <a:schemeClr val="accent2">
                      <a:lumMod val="50000"/>
                    </a:schemeClr>
                  </a:solidFill>
                </a:ln>
                <a:solidFill>
                  <a:srgbClr val="C00000"/>
                </a:solidFill>
                <a:effectLst>
                  <a:outerShdw blurRad="38100" dist="38100" dir="2700000" algn="tl">
                    <a:srgbClr val="000000">
                      <a:alpha val="43137"/>
                    </a:srgbClr>
                  </a:outerShdw>
                </a:effectLst>
              </a:rPr>
              <a:t> </a:t>
            </a:r>
            <a:r>
              <a:rPr lang="ru-RU" sz="2300" dirty="0" smtClean="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rPr>
              <a:t>М. Ю. Лермонтов в возрасте 3-4 лет</a:t>
            </a:r>
            <a:endParaRPr lang="ru-RU" sz="2300" dirty="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endParaRPr>
          </a:p>
        </p:txBody>
      </p:sp>
      <p:sp>
        <p:nvSpPr>
          <p:cNvPr id="5" name="Текст 4"/>
          <p:cNvSpPr>
            <a:spLocks noGrp="1"/>
          </p:cNvSpPr>
          <p:nvPr>
            <p:ph type="body" sz="quarter" idx="3"/>
          </p:nvPr>
        </p:nvSpPr>
        <p:spPr>
          <a:xfrm>
            <a:off x="4645025" y="6093296"/>
            <a:ext cx="4498975" cy="618083"/>
          </a:xfrm>
        </p:spPr>
        <p:txBody>
          <a:bodyPr>
            <a:normAutofit fontScale="92500"/>
          </a:bodyPr>
          <a:lstStyle/>
          <a:p>
            <a:r>
              <a:rPr lang="ru-RU" sz="2000" b="0" dirty="0" smtClean="0">
                <a:ln>
                  <a:solidFill>
                    <a:schemeClr val="accent2">
                      <a:lumMod val="50000"/>
                    </a:schemeClr>
                  </a:solidFill>
                </a:ln>
                <a:solidFill>
                  <a:srgbClr val="C00000"/>
                </a:solidFill>
                <a:effectLst>
                  <a:outerShdw blurRad="38100" dist="38100" dir="2700000" algn="tl">
                    <a:srgbClr val="000000">
                      <a:alpha val="43137"/>
                    </a:srgbClr>
                  </a:outerShdw>
                </a:effectLst>
              </a:rPr>
              <a:t>            </a:t>
            </a:r>
            <a:r>
              <a:rPr lang="ru-RU" sz="2300" dirty="0" smtClean="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rPr>
              <a:t>М. Ю. Лермонтову 6-8 лет</a:t>
            </a:r>
            <a:endParaRPr lang="ru-RU" sz="2300" dirty="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endParaRPr>
          </a:p>
        </p:txBody>
      </p:sp>
      <p:pic>
        <p:nvPicPr>
          <p:cNvPr id="3074" name="Picture 2" descr="F:\Лермонтов\М. Ю. Лермонтов в возрасте 3—4 лет..jpg"/>
          <p:cNvPicPr>
            <a:picLocks noGrp="1" noChangeAspect="1" noChangeArrowheads="1"/>
          </p:cNvPicPr>
          <p:nvPr>
            <p:ph sz="half" idx="2"/>
          </p:nvPr>
        </p:nvPicPr>
        <p:blipFill>
          <a:blip r:embed="rId2" cstate="print"/>
          <a:srcRect/>
          <a:stretch>
            <a:fillRect/>
          </a:stretch>
        </p:blipFill>
        <p:spPr bwMode="auto">
          <a:xfrm>
            <a:off x="467544" y="2204864"/>
            <a:ext cx="3514494" cy="4081656"/>
          </a:xfrm>
          <a:prstGeom prst="rect">
            <a:avLst/>
          </a:prstGeom>
          <a:noFill/>
          <a:effectLst>
            <a:softEdge rad="63500"/>
          </a:effectLst>
        </p:spPr>
      </p:pic>
      <p:pic>
        <p:nvPicPr>
          <p:cNvPr id="3075" name="Picture 3" descr="F:\Лермонтов\[LI6RK_7-01]_[IL_03]-k.jpg"/>
          <p:cNvPicPr>
            <a:picLocks noGrp="1" noChangeAspect="1" noChangeArrowheads="1"/>
          </p:cNvPicPr>
          <p:nvPr>
            <p:ph sz="quarter" idx="4"/>
          </p:nvPr>
        </p:nvPicPr>
        <p:blipFill>
          <a:blip r:embed="rId3" cstate="print"/>
          <a:srcRect/>
          <a:stretch>
            <a:fillRect/>
          </a:stretch>
        </p:blipFill>
        <p:spPr bwMode="auto">
          <a:xfrm>
            <a:off x="5072066" y="2214554"/>
            <a:ext cx="3557907" cy="4032448"/>
          </a:xfrm>
          <a:prstGeom prst="rect">
            <a:avLst/>
          </a:prstGeom>
          <a:noFill/>
          <a:effectLst>
            <a:softEdge rad="635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9144000" cy="1700808"/>
          </a:xfrm>
        </p:spPr>
        <p:txBody>
          <a:bodyPr>
            <a:noAutofit/>
          </a:bodyPr>
          <a:lstStyle/>
          <a:p>
            <a:pPr algn="ctr"/>
            <a:r>
              <a:rPr lang="ru-RU" sz="2800" dirty="0" smtClean="0">
                <a:ln>
                  <a:solidFill>
                    <a:schemeClr val="accent2">
                      <a:lumMod val="50000"/>
                    </a:schemeClr>
                  </a:solidFill>
                </a:ln>
                <a:solidFill>
                  <a:srgbClr val="C00000"/>
                </a:solidFill>
                <a:effectLst>
                  <a:outerShdw blurRad="38100" dist="38100" dir="2700000" algn="tl">
                    <a:srgbClr val="000000">
                      <a:alpha val="43137"/>
                    </a:srgbClr>
                  </a:outerShdw>
                </a:effectLst>
              </a:rPr>
              <a:t>Бабушка Лермонтова, </a:t>
            </a:r>
            <a:r>
              <a:rPr lang="ru-RU" sz="3200" dirty="0" smtClean="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rPr>
              <a:t>Елизавета Алексеевна Арсеньева</a:t>
            </a:r>
            <a:r>
              <a:rPr lang="ru-RU" sz="2800" dirty="0" smtClean="0">
                <a:ln>
                  <a:solidFill>
                    <a:schemeClr val="accent2">
                      <a:lumMod val="50000"/>
                    </a:schemeClr>
                  </a:solidFill>
                </a:ln>
                <a:solidFill>
                  <a:srgbClr val="C00000"/>
                </a:solidFill>
                <a:effectLst>
                  <a:outerShdw blurRad="38100" dist="38100" dir="2700000" algn="tl">
                    <a:srgbClr val="000000">
                      <a:alpha val="43137"/>
                    </a:srgbClr>
                  </a:outerShdw>
                </a:effectLst>
              </a:rPr>
              <a:t>, происходила из старинного дворянского рода Столыпиных, который был известен уже в XVI веке, но стал богатым в екатерининское время.</a:t>
            </a:r>
            <a:endParaRPr lang="ru-RU" sz="2800" dirty="0">
              <a:ln>
                <a:solidFill>
                  <a:schemeClr val="accent2">
                    <a:lumMod val="50000"/>
                  </a:schemeClr>
                </a:solidFill>
              </a:ln>
              <a:solidFill>
                <a:srgbClr val="C00000"/>
              </a:solidFill>
              <a:effectLst>
                <a:outerShdw blurRad="38100" dist="38100" dir="2700000" algn="tl">
                  <a:srgbClr val="000000">
                    <a:alpha val="43137"/>
                  </a:srgbClr>
                </a:outerShdw>
              </a:effectLst>
            </a:endParaRPr>
          </a:p>
        </p:txBody>
      </p:sp>
      <p:sp>
        <p:nvSpPr>
          <p:cNvPr id="4" name="Текст 3"/>
          <p:cNvSpPr>
            <a:spLocks noGrp="1"/>
          </p:cNvSpPr>
          <p:nvPr>
            <p:ph type="body" sz="half" idx="2"/>
          </p:nvPr>
        </p:nvSpPr>
        <p:spPr>
          <a:xfrm>
            <a:off x="179512" y="1844824"/>
            <a:ext cx="4392488" cy="4896544"/>
          </a:xfrm>
        </p:spPr>
        <p:txBody>
          <a:bodyPr>
            <a:normAutofit lnSpcReduction="10000"/>
          </a:bodyPr>
          <a:lstStyle/>
          <a:p>
            <a:pPr algn="just"/>
            <a: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Е. А. Арсеньева после смерти дочери очень привязалась к внуку, но с зятем отношения у нее до того обострились, что Юрий Петрович на 9-й день по смерти жены уехал в свое поместье и лишь изредка наведывался в Тарханы.</a:t>
            </a:r>
          </a:p>
          <a:p>
            <a:pPr algn="just"/>
            <a: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В Тарханах, в богатой помещичьей усадьбе, окруженный общей заботой и баловством, М. Ю. Лермонтов и провел свои детские и отроческие годы.</a:t>
            </a:r>
          </a:p>
          <a:p>
            <a:pPr algn="just"/>
            <a:endParaRPr lang="ru-RU" sz="2000" b="1" dirty="0">
              <a:ln>
                <a:solidFill>
                  <a:schemeClr val="accent2">
                    <a:lumMod val="50000"/>
                  </a:schemeClr>
                </a:solidFill>
              </a:ln>
              <a:solidFill>
                <a:srgbClr val="C00000"/>
              </a:solidFill>
              <a:effectLst>
                <a:outerShdw blurRad="38100" dist="38100" dir="2700000" algn="tl">
                  <a:srgbClr val="000000">
                    <a:alpha val="43137"/>
                  </a:srgbClr>
                </a:outerShdw>
              </a:effectLst>
            </a:endParaRPr>
          </a:p>
        </p:txBody>
      </p:sp>
      <p:pic>
        <p:nvPicPr>
          <p:cNvPr id="5" name="Picture 2" descr="F:\Лермонтов\Е. А. Арсеньева, бабушка М. Ю. Лермонтова.jpg"/>
          <p:cNvPicPr>
            <a:picLocks noGrp="1" noChangeAspect="1" noChangeArrowheads="1"/>
          </p:cNvPicPr>
          <p:nvPr>
            <p:ph idx="1"/>
          </p:nvPr>
        </p:nvPicPr>
        <p:blipFill>
          <a:blip r:embed="rId2" cstate="print"/>
          <a:srcRect/>
          <a:stretch>
            <a:fillRect/>
          </a:stretch>
        </p:blipFill>
        <p:spPr bwMode="auto">
          <a:xfrm>
            <a:off x="4860032" y="1844824"/>
            <a:ext cx="3896892" cy="4790241"/>
          </a:xfrm>
          <a:prstGeom prst="rect">
            <a:avLst/>
          </a:prstGeom>
          <a:noFill/>
          <a:effectLst>
            <a:softEdge rad="12700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1988840"/>
            <a:ext cx="7416824" cy="648072"/>
          </a:xfrm>
        </p:spPr>
        <p:txBody>
          <a:bodyPr>
            <a:noAutofit/>
          </a:bodyPr>
          <a:lstStyle/>
          <a:p>
            <a:pPr algn="ctr"/>
            <a:r>
              <a:rPr lang="ru-RU" sz="3200" dirty="0" smtClean="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rPr>
              <a:t>Пензенская губерния село Тарханы</a:t>
            </a:r>
            <a:endParaRPr lang="ru-RU" sz="3200" dirty="0">
              <a:ln>
                <a:solidFill>
                  <a:schemeClr val="accent2">
                    <a:lumMod val="50000"/>
                  </a:schemeClr>
                </a:solidFill>
              </a:ln>
              <a:solidFill>
                <a:srgbClr val="C00000"/>
              </a:solidFill>
              <a:effectLst>
                <a:outerShdw blurRad="38100" dist="38100" dir="2700000" algn="tl">
                  <a:srgbClr val="000000">
                    <a:alpha val="43137"/>
                  </a:srgbClr>
                </a:outerShdw>
              </a:effectLst>
              <a:latin typeface="Constantia" pitchFamily="18" charset="0"/>
            </a:endParaRPr>
          </a:p>
        </p:txBody>
      </p:sp>
      <p:sp>
        <p:nvSpPr>
          <p:cNvPr id="4" name="Текст 3"/>
          <p:cNvSpPr>
            <a:spLocks noGrp="1"/>
          </p:cNvSpPr>
          <p:nvPr>
            <p:ph type="body" sz="half" idx="2"/>
          </p:nvPr>
        </p:nvSpPr>
        <p:spPr>
          <a:xfrm>
            <a:off x="179512" y="116632"/>
            <a:ext cx="8856984" cy="1944216"/>
          </a:xfrm>
        </p:spPr>
        <p:txBody>
          <a:bodyPr>
            <a:normAutofit/>
          </a:bodyPr>
          <a:lstStyle/>
          <a:p>
            <a:pPr algn="ctr"/>
            <a:r>
              <a:rPr lang="ru-RU" sz="2400" b="1" dirty="0" smtClean="0">
                <a:ln>
                  <a:solidFill>
                    <a:schemeClr val="accent2">
                      <a:lumMod val="50000"/>
                    </a:schemeClr>
                  </a:solidFill>
                </a:ln>
                <a:solidFill>
                  <a:srgbClr val="C00000"/>
                </a:solidFill>
                <a:effectLst>
                  <a:outerShdw blurRad="38100" dist="38100" dir="2700000" algn="tl">
                    <a:srgbClr val="000000">
                      <a:alpha val="43137"/>
                    </a:srgbClr>
                  </a:outerShdw>
                </a:effectLst>
              </a:rPr>
              <a:t>Михаил рос, обласканный любовью и заботой, получил хорошее образование, однако, будучи ребенком эмоциональным, романтичным, болезненным, не по годам развитым, он пребывал, по большей части, в грустном настроении, в сосредоточении на внутреннем мире.</a:t>
            </a:r>
            <a:endParaRPr lang="ru-RU" sz="2400" b="1" dirty="0">
              <a:ln>
                <a:solidFill>
                  <a:schemeClr val="accent2">
                    <a:lumMod val="50000"/>
                  </a:schemeClr>
                </a:solidFill>
              </a:ln>
              <a:solidFill>
                <a:srgbClr val="C00000"/>
              </a:solidFill>
              <a:effectLst>
                <a:outerShdw blurRad="38100" dist="38100" dir="2700000" algn="tl">
                  <a:srgbClr val="000000">
                    <a:alpha val="43137"/>
                  </a:srgbClr>
                </a:outerShdw>
              </a:effectLst>
            </a:endParaRPr>
          </a:p>
        </p:txBody>
      </p:sp>
      <p:pic>
        <p:nvPicPr>
          <p:cNvPr id="4104" name="Picture 8" descr="D:\Мои документы\Строева О. М\м. ю\tarhany (1).jpg"/>
          <p:cNvPicPr>
            <a:picLocks noGrp="1" noChangeAspect="1" noChangeArrowheads="1"/>
          </p:cNvPicPr>
          <p:nvPr>
            <p:ph idx="1"/>
          </p:nvPr>
        </p:nvPicPr>
        <p:blipFill>
          <a:blip r:embed="rId2" cstate="print"/>
          <a:srcRect/>
          <a:stretch>
            <a:fillRect/>
          </a:stretch>
        </p:blipFill>
        <p:spPr bwMode="auto">
          <a:xfrm>
            <a:off x="899592" y="2420888"/>
            <a:ext cx="7272808" cy="4517782"/>
          </a:xfrm>
          <a:prstGeom prst="rect">
            <a:avLst/>
          </a:prstGeom>
          <a:noFill/>
          <a:effectLst>
            <a:softEdge rad="3175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0"/>
            <a:ext cx="4429156" cy="1071546"/>
          </a:xfrm>
        </p:spPr>
        <p:txBody>
          <a:bodyPr>
            <a:normAutofit/>
          </a:bodyPr>
          <a:lstStyle/>
          <a:p>
            <a:pPr algn="just" hangingPunct="0"/>
            <a:r>
              <a:rPr lang="ru-RU" sz="1800" dirty="0" smtClean="0"/>
              <a:t>Т3(2)-75 </a:t>
            </a:r>
            <a:r>
              <a:rPr lang="ru-RU" sz="1800" dirty="0" err="1" smtClean="0"/>
              <a:t>Низовский</a:t>
            </a:r>
            <a:r>
              <a:rPr lang="ru-RU" sz="1800" dirty="0" smtClean="0"/>
              <a:t> А. Ю. Самые</a:t>
            </a:r>
            <a:br>
              <a:rPr lang="ru-RU" sz="1800" dirty="0" smtClean="0"/>
            </a:br>
            <a:r>
              <a:rPr lang="ru-RU" sz="1800" dirty="0" smtClean="0"/>
              <a:t>    Н61      знаменитые усадьбы России / А. Ю. </a:t>
            </a:r>
            <a:r>
              <a:rPr lang="ru-RU" sz="1800" dirty="0" err="1" smtClean="0"/>
              <a:t>Низовский</a:t>
            </a:r>
            <a:r>
              <a:rPr lang="ru-RU" sz="1800" dirty="0" smtClean="0"/>
              <a:t>. - М. : Вече, 2001. - 416 с. </a:t>
            </a:r>
            <a:endParaRPr lang="ru-RU" sz="1800" dirty="0"/>
          </a:p>
        </p:txBody>
      </p:sp>
      <p:sp>
        <p:nvSpPr>
          <p:cNvPr id="4" name="Текст 3"/>
          <p:cNvSpPr>
            <a:spLocks noGrp="1"/>
          </p:cNvSpPr>
          <p:nvPr>
            <p:ph type="body" sz="half" idx="2"/>
          </p:nvPr>
        </p:nvSpPr>
        <p:spPr>
          <a:xfrm>
            <a:off x="357158" y="1285860"/>
            <a:ext cx="3929090" cy="5572140"/>
          </a:xfrm>
        </p:spPr>
        <p:txBody>
          <a:bodyPr>
            <a:normAutofit/>
          </a:bodyPr>
          <a:lstStyle/>
          <a:p>
            <a:pPr algn="just"/>
            <a:r>
              <a:rPr lang="ru-RU" sz="1600" dirty="0" smtClean="0"/>
              <a:t>Всему миру известны знаменитые усадьбы России – Абрамцево, Архангельское, Кусково, </a:t>
            </a:r>
            <a:r>
              <a:rPr lang="ru-RU" sz="1600" dirty="0" err="1" smtClean="0"/>
              <a:t>Мураново</a:t>
            </a:r>
            <a:r>
              <a:rPr lang="ru-RU" sz="1600" dirty="0" smtClean="0"/>
              <a:t>, Михайловское, Ясная Поляна и многие другие. В книге подробно рассказывается об истории усадеб и судьбах их владельцев, о тех, кто жил, бывал, творил в этих прекрасных уголках России. Говорится здесь и об усадьбе Тарханы, известной благодаря тому, что здесь с 1815 по 1827 года проживал М. Ю. Лермонтов. В Тарханах прошли его детские годы, сюда он приезжал в зрелые годы, здесь же он нашел свое вечное упокоение. Имение принадлежало бабушке поэта Е. А. Арсеньевой с 1794 года. Название Тарханы усадьба приобрела уже при Арсеньевых. Небольшая церковь Марии Египетской, стоящая рядом с усадебным домом построена Е. А. Арсеньевой в 1820 году в память о дочери.</a:t>
            </a:r>
            <a:endParaRPr lang="ru-RU" sz="1600" dirty="0"/>
          </a:p>
        </p:txBody>
      </p:sp>
      <p:pic>
        <p:nvPicPr>
          <p:cNvPr id="1026" name="Picture 2" descr="F:\Лермонтов\картины\IMG.jpg"/>
          <p:cNvPicPr>
            <a:picLocks noGrp="1" noChangeAspect="1" noChangeArrowheads="1"/>
          </p:cNvPicPr>
          <p:nvPr>
            <p:ph idx="1"/>
          </p:nvPr>
        </p:nvPicPr>
        <p:blipFill>
          <a:blip r:embed="rId2" cstate="print"/>
          <a:srcRect l="1799" r="1029" b="1138"/>
          <a:stretch>
            <a:fillRect/>
          </a:stretch>
        </p:blipFill>
        <p:spPr bwMode="auto">
          <a:xfrm>
            <a:off x="4714876" y="428604"/>
            <a:ext cx="4000528" cy="600079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954</TotalTime>
  <Words>2436</Words>
  <Application>Microsoft Office PowerPoint</Application>
  <PresentationFormat>Экран (4:3)</PresentationFormat>
  <Paragraphs>102</Paragraphs>
  <Slides>45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45</vt:i4>
      </vt:variant>
    </vt:vector>
  </HeadingPairs>
  <TitlesOfParts>
    <vt:vector size="46" baseType="lpstr">
      <vt:lpstr>Тема Office</vt:lpstr>
      <vt:lpstr>Лермонтовское наследие</vt:lpstr>
      <vt:lpstr>М. Ю. Лермонтов – гордость русской литературы – великий поэт, прозаик, драматург, художник. (15 октября 1814 – 27 июля 1841)  </vt:lpstr>
      <vt:lpstr>Детство и юность</vt:lpstr>
      <vt:lpstr>Родители М. Ю. Лермонтова</vt:lpstr>
      <vt:lpstr>Лермонтову не было трех лет, когда он лишился своей матери. Много лет спустя он вспоминал день ее похорон, свое прощанье с ней: Он был дитя, когда в тесовый гроб Его родную с пеньем уложили. Он помнил, что над нею черный поп Читал большую книгу, что кадили, И прочее... и что, закрыв весь лоб Большим платком, отец стоял в молчанье. И что когда последнее лобзанье Ему велели матери отдать, То стал он громко плакать и кричать...  С отцом он не жил вместе, встречался редко — как в детстве, так и в юношеские годы, — и, по-видимому, не присутствовал при его кончине:  Ужасная судьба отца и сына Жить розно и в разлуке умереть... </vt:lpstr>
      <vt:lpstr>Брак Юрия Петровича с Марьей Михайловной был по любви, но семейное счастье продолжалось, по-видимому, очень недолго. Рождение сына нисколько не улучшило отношений между родителями, а весною 1817 г. Марья Михайловна Лермонтова «в слезах угасла».</vt:lpstr>
      <vt:lpstr>Бабушка Лермонтова, Елизавета Алексеевна Арсеньева, происходила из старинного дворянского рода Столыпиных, который был известен уже в XVI веке, но стал богатым в екатерининское время.</vt:lpstr>
      <vt:lpstr>Пензенская губерния село Тарханы</vt:lpstr>
      <vt:lpstr>Т3(2)-75 Низовский А. Ю. Самые     Н61      знаменитые усадьбы России / А. Ю. Низовский. - М. : Вече, 2001. - 416 с. </vt:lpstr>
      <vt:lpstr>Дом Лермонтова в Пятигорске</vt:lpstr>
      <vt:lpstr>Благородный пансионат при Московском Университете</vt:lpstr>
      <vt:lpstr>Ко времени учёбы в Москве относится первое сильное юношеское увлечение Лермонтова Е. А. Сушковой, с которой он познакомился у своей приятельницы А. М. Верещагиной. Несколько позднее Лермонтов переживает еще более сильное, хотя и кратковременное чувство к Н. Ф. Ивановой. Адресатом лирических стихов Лермонтова в 1830-31е годы была В. А. Лопухина (1815-1851), сестра товарища по университету Лермонтова. Чувство к ней Лермонтова оказалось самым сильным и продолжительным.</vt:lpstr>
      <vt:lpstr>Портрет Лермонтова - корнета</vt:lpstr>
      <vt:lpstr>Судьба поэта</vt:lpstr>
      <vt:lpstr>В 1835-1836 выходит стихотворение "Смерть Поэта", написанное сразу же по получении известия о гибели Пушкина. 18 февраля 1837 Лермонтов был арестован; началось политическое дело о "непозволительных стихах".</vt:lpstr>
      <vt:lpstr>Слайд 16</vt:lpstr>
      <vt:lpstr>В феврале 1840 у Лермонтова произошло столкновение с Э. Барантом. Ссора переросла личные рамки и получила значение акта защиты национального достоинства. 18 февраля состоялась дуэль, окончившаяся примирением. Но все-таки за эту дуэль М. Ю. Лермонтова вновь ссылают на Кавказ в Тенгинский пехотный полк в действующую армию. Там он участвует в стычках с горцами и в кровопролитном сражении при р. Валерик.</vt:lpstr>
      <vt:lpstr>15 июля 1841 года между 18 и 19 часами возле Пятигорска у Перкальской скалы состоялась дуэль М. Лермонтова с Н. Мартыновым. Пуля попала в грудь Михаилу Юрьевичу и пробила её навылет. Смерть наступила мгновенно. На другой день поэта похоронили при огромном стечении народа на Пятигорском кладбище. В 1842 году гроб с его останками перевезли в село Тарханы, где находился фамильный склеп Арсеньевых.</vt:lpstr>
      <vt:lpstr>Творчество Лермонтова</vt:lpstr>
      <vt:lpstr>Поэтическая исповедь М. Ю. Лермонтова</vt:lpstr>
      <vt:lpstr>Ш4Р1-5 Лермонтов М. Ю. Сильней     Л49   страданий роковых: стихотворения, поэмы / Сост. и авт. вступ. статьи С. Золотцев. - М. : Воениздат, 1992. - 559 с. </vt:lpstr>
      <vt:lpstr>Ш4Р1 Лермонтов М. Ю. Собрание   Л49   сочинений в 3-х т. Т. 1. – М. : РИПОЛ, 1993. – 480 с.</vt:lpstr>
      <vt:lpstr>Ш4Р1 Лермонтов М. Ю. Поэзия /    Л49    М. Ю. Лермонтов. - М. : Детская литература, 1976. - 336 с.</vt:lpstr>
      <vt:lpstr>Ш4Р1 Лермонтов М. Ю. Сочинения в   Л49  двух томах. Т. 1. – М.: Правда, 1988. – 720 с.</vt:lpstr>
      <vt:lpstr>Ш4Р6-44 Лермонтов М. Ю. Стихотворения.     Л49    Поэмы / М. Ю. Лермонтов. - М. : Худож. лит., 1980. - 223 с.</vt:lpstr>
      <vt:lpstr>Ш4Р1 Лермонтов М. Ю. Полное   Л49   собрание стихотворений. В 2-х т. Т. 1. Стихотворения и драмы / М. Ю. Лермонтов. – Л. : Сов. Писатель, 1989. – 688 с.</vt:lpstr>
      <vt:lpstr>Ш4Р1 Лермонтов М. Ю. Стихотворения;   Л49 Поэмы; Маскарад; Герой нашего времени / М. Ю. Лермонтов. – М. : Худож. Лит., 1981. – 364 с.</vt:lpstr>
      <vt:lpstr>Этюды о Лермонтове</vt:lpstr>
      <vt:lpstr>Коростелёва В. Герой своего времени / В. Коростелёва // Сельская жизнь. – 2009. – 15-21 октября.</vt:lpstr>
      <vt:lpstr>Ш5(2) Лермонтовская энциклопедия. –   Л49 М. : Большая Российская энциклопедия, 1999. - 784 с. </vt:lpstr>
      <vt:lpstr>Корнеева И. Лермонтов с улицы Маркса / И. Корнеева // Российская газета. – 2009. – 15 октября.</vt:lpstr>
      <vt:lpstr>Ш4Р7  Большаков К. А. Бегство пленных, или   Б79    История страданий и гибели поручика Тенгинского пехотного полка Михаила Лермонтова: Роман; Стихотворения / К. Большаков. - М. : Худож. лит., 1991. - 334 с.</vt:lpstr>
      <vt:lpstr>Олейник О. «Нет, я не Байрон, я другой…» / О. Олейник // Вузовский вестник. – 2014. – 1-15 мая.</vt:lpstr>
      <vt:lpstr>Ш5Р1-8 Найдич Э. Э. Этюды о    Н20   Лермонтове / Э. Э. Найдич. - СПб. :  ``Художественная литература``, 1994. - 254 с. </vt:lpstr>
      <vt:lpstr>Сорокина Н. Корни поэзии / Н. Сорокина // Российская газета. – 2007. – 13 сентября.</vt:lpstr>
      <vt:lpstr>Литературное наследие М.Ю. Лермонтова, состоявшее из порядка трех десятков поэм, четырех сотен стихотворений, ряда прозаических, драматических произведений, было опубликовано, главным образом, уже после смерти их автора. За короткие 13 лет творческой биографии поэт внес неоценимый вклад в русскую литературу как автор исключительной по разнообразию тем и мотивов лирики; его творчество завершило развитие национальной романтической поэмы, создало фундамент для реалистического романа XІX в.</vt:lpstr>
      <vt:lpstr>Талант живописца</vt:lpstr>
      <vt:lpstr>Наиболее известные картины М. Ю. Лермонтова</vt:lpstr>
      <vt:lpstr>Слайд 39</vt:lpstr>
      <vt:lpstr>Слайд 40</vt:lpstr>
      <vt:lpstr>Дань памяти</vt:lpstr>
      <vt:lpstr>Слайд 42</vt:lpstr>
      <vt:lpstr>Дом-музей Лермонтова в Москве</vt:lpstr>
      <vt:lpstr>Кисловодск. Лермонтовская площадка с гротом Демона и бюстом Лермонтова над гротом. Лермонтовские скала и водопад.</vt:lpstr>
      <vt:lpstr>Музей поэта в Тамани</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Лермонтовское наследие</dc:title>
  <cp:lastModifiedBy>stroeva_om</cp:lastModifiedBy>
  <cp:revision>177</cp:revision>
  <dcterms:modified xsi:type="dcterms:W3CDTF">2014-10-13T08:54:44Z</dcterms:modified>
</cp:coreProperties>
</file>